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61" r:id="rId3"/>
    <p:sldId id="507" r:id="rId4"/>
    <p:sldId id="267" r:id="rId5"/>
    <p:sldId id="509" r:id="rId6"/>
    <p:sldId id="273" r:id="rId7"/>
    <p:sldId id="275" r:id="rId8"/>
    <p:sldId id="271" r:id="rId9"/>
    <p:sldId id="953" r:id="rId10"/>
    <p:sldId id="272" r:id="rId11"/>
    <p:sldId id="276" r:id="rId12"/>
    <p:sldId id="278" r:id="rId13"/>
    <p:sldId id="281" r:id="rId14"/>
    <p:sldId id="284" r:id="rId15"/>
    <p:sldId id="954" r:id="rId16"/>
    <p:sldId id="955" r:id="rId17"/>
    <p:sldId id="967" r:id="rId18"/>
    <p:sldId id="966" r:id="rId19"/>
    <p:sldId id="970" r:id="rId20"/>
    <p:sldId id="971" r:id="rId21"/>
    <p:sldId id="968" r:id="rId22"/>
    <p:sldId id="972" r:id="rId23"/>
    <p:sldId id="969" r:id="rId24"/>
    <p:sldId id="973" r:id="rId25"/>
    <p:sldId id="977" r:id="rId26"/>
    <p:sldId id="978" r:id="rId27"/>
    <p:sldId id="974" r:id="rId28"/>
    <p:sldId id="979" r:id="rId29"/>
    <p:sldId id="975" r:id="rId30"/>
    <p:sldId id="976" r:id="rId31"/>
  </p:sldIdLst>
  <p:sldSz cx="12192000" cy="6858000"/>
  <p:notesSz cx="6858000" cy="9144000"/>
  <p:defaultTextStyle>
    <a:defPPr>
      <a:defRPr lang="en-US"/>
    </a:defPPr>
    <a:lvl1pPr marL="0" algn="l" defTabSz="914218" rtl="0" eaLnBrk="1" latinLnBrk="0" hangingPunct="1">
      <a:defRPr sz="1900" kern="1200">
        <a:solidFill>
          <a:schemeClr val="tx1"/>
        </a:solidFill>
        <a:latin typeface="+mn-lt"/>
        <a:ea typeface="+mn-ea"/>
        <a:cs typeface="+mn-cs"/>
      </a:defRPr>
    </a:lvl1pPr>
    <a:lvl2pPr marL="457107" algn="l" defTabSz="914218" rtl="0" eaLnBrk="1" latinLnBrk="0" hangingPunct="1">
      <a:defRPr sz="1900" kern="1200">
        <a:solidFill>
          <a:schemeClr val="tx1"/>
        </a:solidFill>
        <a:latin typeface="+mn-lt"/>
        <a:ea typeface="+mn-ea"/>
        <a:cs typeface="+mn-cs"/>
      </a:defRPr>
    </a:lvl2pPr>
    <a:lvl3pPr marL="914218" algn="l" defTabSz="914218" rtl="0" eaLnBrk="1" latinLnBrk="0" hangingPunct="1">
      <a:defRPr sz="1900" kern="1200">
        <a:solidFill>
          <a:schemeClr val="tx1"/>
        </a:solidFill>
        <a:latin typeface="+mn-lt"/>
        <a:ea typeface="+mn-ea"/>
        <a:cs typeface="+mn-cs"/>
      </a:defRPr>
    </a:lvl3pPr>
    <a:lvl4pPr marL="1371328" algn="l" defTabSz="914218" rtl="0" eaLnBrk="1" latinLnBrk="0" hangingPunct="1">
      <a:defRPr sz="1900" kern="1200">
        <a:solidFill>
          <a:schemeClr val="tx1"/>
        </a:solidFill>
        <a:latin typeface="+mn-lt"/>
        <a:ea typeface="+mn-ea"/>
        <a:cs typeface="+mn-cs"/>
      </a:defRPr>
    </a:lvl4pPr>
    <a:lvl5pPr marL="1828437" algn="l" defTabSz="914218" rtl="0" eaLnBrk="1" latinLnBrk="0" hangingPunct="1">
      <a:defRPr sz="1900" kern="1200">
        <a:solidFill>
          <a:schemeClr val="tx1"/>
        </a:solidFill>
        <a:latin typeface="+mn-lt"/>
        <a:ea typeface="+mn-ea"/>
        <a:cs typeface="+mn-cs"/>
      </a:defRPr>
    </a:lvl5pPr>
    <a:lvl6pPr marL="2285550" algn="l" defTabSz="914218" rtl="0" eaLnBrk="1" latinLnBrk="0" hangingPunct="1">
      <a:defRPr sz="1900" kern="1200">
        <a:solidFill>
          <a:schemeClr val="tx1"/>
        </a:solidFill>
        <a:latin typeface="+mn-lt"/>
        <a:ea typeface="+mn-ea"/>
        <a:cs typeface="+mn-cs"/>
      </a:defRPr>
    </a:lvl6pPr>
    <a:lvl7pPr marL="2742654" algn="l" defTabSz="914218" rtl="0" eaLnBrk="1" latinLnBrk="0" hangingPunct="1">
      <a:defRPr sz="1900" kern="1200">
        <a:solidFill>
          <a:schemeClr val="tx1"/>
        </a:solidFill>
        <a:latin typeface="+mn-lt"/>
        <a:ea typeface="+mn-ea"/>
        <a:cs typeface="+mn-cs"/>
      </a:defRPr>
    </a:lvl7pPr>
    <a:lvl8pPr marL="3199760" algn="l" defTabSz="914218" rtl="0" eaLnBrk="1" latinLnBrk="0" hangingPunct="1">
      <a:defRPr sz="1900" kern="1200">
        <a:solidFill>
          <a:schemeClr val="tx1"/>
        </a:solidFill>
        <a:latin typeface="+mn-lt"/>
        <a:ea typeface="+mn-ea"/>
        <a:cs typeface="+mn-cs"/>
      </a:defRPr>
    </a:lvl8pPr>
    <a:lvl9pPr marL="3656867" algn="l" defTabSz="914218"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hn Freymann"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4DA1"/>
    <a:srgbClr val="9D2134"/>
    <a:srgbClr val="9F353D"/>
    <a:srgbClr val="008080"/>
    <a:srgbClr val="3B87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45"/>
    <p:restoredTop sz="82585" autoAdjust="0"/>
  </p:normalViewPr>
  <p:slideViewPr>
    <p:cSldViewPr>
      <p:cViewPr varScale="1">
        <p:scale>
          <a:sx n="100" d="100"/>
          <a:sy n="100" d="100"/>
        </p:scale>
        <p:origin x="1568" y="16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2CB73D-C2CE-497F-B951-61341A3653CA}" type="datetimeFigureOut">
              <a:rPr lang="en-US" smtClean="0"/>
              <a:t>10/15/24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D8FA49-E123-4136-920F-85C857683466}" type="slidenum">
              <a:rPr lang="en-US" smtClean="0"/>
              <a:t>‹#›</a:t>
            </a:fld>
            <a:endParaRPr lang="en-US" dirty="0"/>
          </a:p>
        </p:txBody>
      </p:sp>
    </p:spTree>
    <p:extLst>
      <p:ext uri="{BB962C8B-B14F-4D97-AF65-F5344CB8AC3E}">
        <p14:creationId xmlns:p14="http://schemas.microsoft.com/office/powerpoint/2010/main" val="1594351020"/>
      </p:ext>
    </p:extLst>
  </p:cSld>
  <p:clrMap bg1="lt1" tx1="dk1" bg2="lt2" tx2="dk2" accent1="accent1" accent2="accent2" accent3="accent3" accent4="accent4" accent5="accent5" accent6="accent6" hlink="hlink" folHlink="folHlink"/>
  <p:notesStyle>
    <a:lvl1pPr marL="0" algn="l" defTabSz="914218" rtl="0" eaLnBrk="1" latinLnBrk="0" hangingPunct="1">
      <a:defRPr sz="1200" kern="1200">
        <a:solidFill>
          <a:schemeClr val="tx1"/>
        </a:solidFill>
        <a:latin typeface="+mn-lt"/>
        <a:ea typeface="+mn-ea"/>
        <a:cs typeface="+mn-cs"/>
      </a:defRPr>
    </a:lvl1pPr>
    <a:lvl2pPr marL="457107" algn="l" defTabSz="914218" rtl="0" eaLnBrk="1" latinLnBrk="0" hangingPunct="1">
      <a:defRPr sz="1200" kern="1200">
        <a:solidFill>
          <a:schemeClr val="tx1"/>
        </a:solidFill>
        <a:latin typeface="+mn-lt"/>
        <a:ea typeface="+mn-ea"/>
        <a:cs typeface="+mn-cs"/>
      </a:defRPr>
    </a:lvl2pPr>
    <a:lvl3pPr marL="914218" algn="l" defTabSz="914218" rtl="0" eaLnBrk="1" latinLnBrk="0" hangingPunct="1">
      <a:defRPr sz="1200" kern="1200">
        <a:solidFill>
          <a:schemeClr val="tx1"/>
        </a:solidFill>
        <a:latin typeface="+mn-lt"/>
        <a:ea typeface="+mn-ea"/>
        <a:cs typeface="+mn-cs"/>
      </a:defRPr>
    </a:lvl3pPr>
    <a:lvl4pPr marL="1371328" algn="l" defTabSz="914218" rtl="0" eaLnBrk="1" latinLnBrk="0" hangingPunct="1">
      <a:defRPr sz="1200" kern="1200">
        <a:solidFill>
          <a:schemeClr val="tx1"/>
        </a:solidFill>
        <a:latin typeface="+mn-lt"/>
        <a:ea typeface="+mn-ea"/>
        <a:cs typeface="+mn-cs"/>
      </a:defRPr>
    </a:lvl4pPr>
    <a:lvl5pPr marL="1828437" algn="l" defTabSz="914218" rtl="0" eaLnBrk="1" latinLnBrk="0" hangingPunct="1">
      <a:defRPr sz="1200" kern="1200">
        <a:solidFill>
          <a:schemeClr val="tx1"/>
        </a:solidFill>
        <a:latin typeface="+mn-lt"/>
        <a:ea typeface="+mn-ea"/>
        <a:cs typeface="+mn-cs"/>
      </a:defRPr>
    </a:lvl5pPr>
    <a:lvl6pPr marL="2285550" algn="l" defTabSz="914218" rtl="0" eaLnBrk="1" latinLnBrk="0" hangingPunct="1">
      <a:defRPr sz="1200" kern="1200">
        <a:solidFill>
          <a:schemeClr val="tx1"/>
        </a:solidFill>
        <a:latin typeface="+mn-lt"/>
        <a:ea typeface="+mn-ea"/>
        <a:cs typeface="+mn-cs"/>
      </a:defRPr>
    </a:lvl6pPr>
    <a:lvl7pPr marL="2742654" algn="l" defTabSz="914218" rtl="0" eaLnBrk="1" latinLnBrk="0" hangingPunct="1">
      <a:defRPr sz="1200" kern="1200">
        <a:solidFill>
          <a:schemeClr val="tx1"/>
        </a:solidFill>
        <a:latin typeface="+mn-lt"/>
        <a:ea typeface="+mn-ea"/>
        <a:cs typeface="+mn-cs"/>
      </a:defRPr>
    </a:lvl7pPr>
    <a:lvl8pPr marL="3199760" algn="l" defTabSz="914218" rtl="0" eaLnBrk="1" latinLnBrk="0" hangingPunct="1">
      <a:defRPr sz="1200" kern="1200">
        <a:solidFill>
          <a:schemeClr val="tx1"/>
        </a:solidFill>
        <a:latin typeface="+mn-lt"/>
        <a:ea typeface="+mn-ea"/>
        <a:cs typeface="+mn-cs"/>
      </a:defRPr>
    </a:lvl8pPr>
    <a:lvl9pPr marL="3656867" algn="l" defTabSz="91421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4298225-64DD-4978-A3A3-ABB5C4D2D7E8}" type="slidenum">
              <a:rPr lang="en-US" smtClean="0"/>
              <a:t>1</a:t>
            </a:fld>
            <a:endParaRPr lang="en-US" dirty="0"/>
          </a:p>
        </p:txBody>
      </p:sp>
    </p:spTree>
    <p:extLst>
      <p:ext uri="{BB962C8B-B14F-4D97-AF65-F5344CB8AC3E}">
        <p14:creationId xmlns:p14="http://schemas.microsoft.com/office/powerpoint/2010/main" val="4125399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1b0571cebe9_1_189:notes"/>
          <p:cNvSpPr txBox="1">
            <a:spLocks noGrp="1"/>
          </p:cNvSpPr>
          <p:nvPr>
            <p:ph type="body" idx="1"/>
          </p:nvPr>
        </p:nvSpPr>
        <p:spPr>
          <a:xfrm>
            <a:off x="731520" y="4620577"/>
            <a:ext cx="5852160" cy="3780473"/>
          </a:xfrm>
          <a:prstGeom prst="rect">
            <a:avLst/>
          </a:prstGeom>
        </p:spPr>
        <p:txBody>
          <a:bodyPr spcFirstLastPara="1" wrap="square" lIns="97000" tIns="97000" rIns="97000" bIns="97000" anchor="t" anchorCtr="0">
            <a:noAutofit/>
          </a:bodyPr>
          <a:lstStyle/>
          <a:p>
            <a:pPr marL="0" lvl="0" indent="0" algn="l" rtl="0">
              <a:spcBef>
                <a:spcPts val="0"/>
              </a:spcBef>
              <a:spcAft>
                <a:spcPts val="0"/>
              </a:spcAft>
              <a:buNone/>
            </a:pPr>
            <a:endParaRPr dirty="0"/>
          </a:p>
        </p:txBody>
      </p:sp>
      <p:sp>
        <p:nvSpPr>
          <p:cNvPr id="505" name="Google Shape;505;g1b0571cebe9_1_18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1b0571cebe9_1_201:notes"/>
          <p:cNvSpPr txBox="1">
            <a:spLocks noGrp="1"/>
          </p:cNvSpPr>
          <p:nvPr>
            <p:ph type="body" idx="1"/>
          </p:nvPr>
        </p:nvSpPr>
        <p:spPr>
          <a:xfrm>
            <a:off x="731520" y="4620577"/>
            <a:ext cx="5852160" cy="3780473"/>
          </a:xfrm>
          <a:prstGeom prst="rect">
            <a:avLst/>
          </a:prstGeom>
        </p:spPr>
        <p:txBody>
          <a:bodyPr spcFirstLastPara="1" wrap="square" lIns="97000" tIns="97000" rIns="97000" bIns="97000" anchor="t" anchorCtr="0">
            <a:noAutofit/>
          </a:bodyPr>
          <a:lstStyle/>
          <a:p>
            <a:pPr marL="0" lvl="0" indent="0" algn="l" rtl="0">
              <a:spcBef>
                <a:spcPts val="0"/>
              </a:spcBef>
              <a:spcAft>
                <a:spcPts val="0"/>
              </a:spcAft>
              <a:buNone/>
            </a:pPr>
            <a:r>
              <a:rPr lang="en-US" dirty="0"/>
              <a:t>TCIA creates Pids for each patient and UIDs for each study, DOIs for each collection</a:t>
            </a:r>
          </a:p>
          <a:p>
            <a:pPr marL="0" lvl="0" indent="0" algn="l" rtl="0">
              <a:spcBef>
                <a:spcPts val="0"/>
              </a:spcBef>
              <a:spcAft>
                <a:spcPts val="0"/>
              </a:spcAft>
              <a:buNone/>
            </a:pPr>
            <a:r>
              <a:rPr lang="en-US" dirty="0"/>
              <a:t>NDA assigns GUIDs</a:t>
            </a:r>
            <a:endParaRPr dirty="0"/>
          </a:p>
        </p:txBody>
      </p:sp>
      <p:sp>
        <p:nvSpPr>
          <p:cNvPr id="519" name="Google Shape;519;g1b0571cebe9_1_20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1b0571cebe9_1_219:notes"/>
          <p:cNvSpPr txBox="1">
            <a:spLocks noGrp="1"/>
          </p:cNvSpPr>
          <p:nvPr>
            <p:ph type="body" idx="1"/>
          </p:nvPr>
        </p:nvSpPr>
        <p:spPr>
          <a:xfrm>
            <a:off x="731520" y="4620577"/>
            <a:ext cx="5852160" cy="3780473"/>
          </a:xfrm>
          <a:prstGeom prst="rect">
            <a:avLst/>
          </a:prstGeom>
        </p:spPr>
        <p:txBody>
          <a:bodyPr spcFirstLastPara="1" wrap="square" lIns="97000" tIns="97000" rIns="97000" bIns="97000" anchor="t" anchorCtr="0">
            <a:noAutofit/>
          </a:bodyPr>
          <a:lstStyle/>
          <a:p>
            <a:pPr marL="0" lvl="0" indent="0" algn="l" rtl="0">
              <a:spcBef>
                <a:spcPts val="0"/>
              </a:spcBef>
              <a:spcAft>
                <a:spcPts val="0"/>
              </a:spcAft>
              <a:buNone/>
            </a:pPr>
            <a:r>
              <a:rPr lang="en-US" dirty="0"/>
              <a:t>DSMP in other attachments</a:t>
            </a:r>
            <a:endParaRPr dirty="0"/>
          </a:p>
        </p:txBody>
      </p:sp>
      <p:sp>
        <p:nvSpPr>
          <p:cNvPr id="540" name="Google Shape;540;g1b0571cebe9_1_21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1b0571cebe9_1_246:notes"/>
          <p:cNvSpPr txBox="1">
            <a:spLocks noGrp="1"/>
          </p:cNvSpPr>
          <p:nvPr>
            <p:ph type="body" idx="1"/>
          </p:nvPr>
        </p:nvSpPr>
        <p:spPr>
          <a:xfrm>
            <a:off x="731520" y="4620577"/>
            <a:ext cx="5852160" cy="3780473"/>
          </a:xfrm>
          <a:prstGeom prst="rect">
            <a:avLst/>
          </a:prstGeom>
        </p:spPr>
        <p:txBody>
          <a:bodyPr spcFirstLastPara="1" wrap="square" lIns="97000" tIns="97000" rIns="97000" bIns="97000" anchor="t" anchorCtr="0">
            <a:noAutofit/>
          </a:bodyPr>
          <a:lstStyle/>
          <a:p>
            <a:pPr marL="0" lvl="0" indent="0" algn="l" rtl="0">
              <a:spcBef>
                <a:spcPts val="0"/>
              </a:spcBef>
              <a:spcAft>
                <a:spcPts val="0"/>
              </a:spcAft>
              <a:buNone/>
            </a:pPr>
            <a:endParaRPr dirty="0"/>
          </a:p>
        </p:txBody>
      </p:sp>
      <p:sp>
        <p:nvSpPr>
          <p:cNvPr id="570" name="Google Shape;570;g1b0571cebe9_1_24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strike="noStrike" dirty="0">
                <a:solidFill>
                  <a:srgbClr val="000000"/>
                </a:solidFill>
                <a:effectLst/>
                <a:latin typeface="Arial" panose="020B0604020202020204" pitchFamily="34" charset="0"/>
              </a:rPr>
              <a:t>data management and sharing justification</a:t>
            </a:r>
            <a:r>
              <a:rPr lang="en-US" b="0" i="0" u="none" strike="noStrike" dirty="0">
                <a:solidFill>
                  <a:srgbClr val="000000"/>
                </a:solidFill>
                <a:effectLst/>
                <a:latin typeface="Arial" panose="020B0604020202020204" pitchFamily="34" charset="0"/>
              </a:rPr>
              <a:t> is required on modular budgets. It is entered under the additional narrative justification. Even if the cost is zero, we must enter a file.</a:t>
            </a:r>
            <a:endParaRPr lang="en-US" dirty="0"/>
          </a:p>
        </p:txBody>
      </p:sp>
      <p:sp>
        <p:nvSpPr>
          <p:cNvPr id="4" name="Slide Number Placeholder 3"/>
          <p:cNvSpPr>
            <a:spLocks noGrp="1"/>
          </p:cNvSpPr>
          <p:nvPr>
            <p:ph type="sldNum" sz="quarter" idx="5"/>
          </p:nvPr>
        </p:nvSpPr>
        <p:spPr/>
        <p:txBody>
          <a:bodyPr/>
          <a:lstStyle/>
          <a:p>
            <a:fld id="{32D8FA49-E123-4136-920F-85C857683466}" type="slidenum">
              <a:rPr lang="en-US" smtClean="0"/>
              <a:t>16</a:t>
            </a:fld>
            <a:endParaRPr lang="en-US" dirty="0"/>
          </a:p>
        </p:txBody>
      </p:sp>
    </p:spTree>
    <p:extLst>
      <p:ext uri="{BB962C8B-B14F-4D97-AF65-F5344CB8AC3E}">
        <p14:creationId xmlns:p14="http://schemas.microsoft.com/office/powerpoint/2010/main" val="1316704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8FA49-E123-4136-920F-85C857683466}" type="slidenum">
              <a:rPr lang="en-US" smtClean="0"/>
              <a:t>17</a:t>
            </a:fld>
            <a:endParaRPr lang="en-US" dirty="0"/>
          </a:p>
        </p:txBody>
      </p:sp>
    </p:spTree>
    <p:extLst>
      <p:ext uri="{BB962C8B-B14F-4D97-AF65-F5344CB8AC3E}">
        <p14:creationId xmlns:p14="http://schemas.microsoft.com/office/powerpoint/2010/main" val="1048242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NIH has 26 examples</a:t>
            </a:r>
          </a:p>
        </p:txBody>
      </p:sp>
      <p:sp>
        <p:nvSpPr>
          <p:cNvPr id="4" name="Slide Number Placeholder 3"/>
          <p:cNvSpPr>
            <a:spLocks noGrp="1"/>
          </p:cNvSpPr>
          <p:nvPr>
            <p:ph type="sldNum" sz="quarter" idx="5"/>
          </p:nvPr>
        </p:nvSpPr>
        <p:spPr/>
        <p:txBody>
          <a:bodyPr/>
          <a:lstStyle/>
          <a:p>
            <a:fld id="{32D8FA49-E123-4136-920F-85C857683466}" type="slidenum">
              <a:rPr lang="en-US" smtClean="0"/>
              <a:t>18</a:t>
            </a:fld>
            <a:endParaRPr lang="en-US" dirty="0"/>
          </a:p>
        </p:txBody>
      </p:sp>
    </p:spTree>
    <p:extLst>
      <p:ext uri="{BB962C8B-B14F-4D97-AF65-F5344CB8AC3E}">
        <p14:creationId xmlns:p14="http://schemas.microsoft.com/office/powerpoint/2010/main" val="2634763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8FA49-E123-4136-920F-85C857683466}" type="slidenum">
              <a:rPr lang="en-US" smtClean="0"/>
              <a:t>19</a:t>
            </a:fld>
            <a:endParaRPr lang="en-US" dirty="0"/>
          </a:p>
        </p:txBody>
      </p:sp>
    </p:spTree>
    <p:extLst>
      <p:ext uri="{BB962C8B-B14F-4D97-AF65-F5344CB8AC3E}">
        <p14:creationId xmlns:p14="http://schemas.microsoft.com/office/powerpoint/2010/main" val="1679490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8FA49-E123-4136-920F-85C857683466}" type="slidenum">
              <a:rPr lang="en-US" smtClean="0"/>
              <a:t>20</a:t>
            </a:fld>
            <a:endParaRPr lang="en-US" dirty="0"/>
          </a:p>
        </p:txBody>
      </p:sp>
    </p:spTree>
    <p:extLst>
      <p:ext uri="{BB962C8B-B14F-4D97-AF65-F5344CB8AC3E}">
        <p14:creationId xmlns:p14="http://schemas.microsoft.com/office/powerpoint/2010/main" val="7693380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8FA49-E123-4136-920F-85C857683466}" type="slidenum">
              <a:rPr lang="en-US" smtClean="0"/>
              <a:t>21</a:t>
            </a:fld>
            <a:endParaRPr lang="en-US" dirty="0"/>
          </a:p>
        </p:txBody>
      </p:sp>
    </p:spTree>
    <p:extLst>
      <p:ext uri="{BB962C8B-B14F-4D97-AF65-F5344CB8AC3E}">
        <p14:creationId xmlns:p14="http://schemas.microsoft.com/office/powerpoint/2010/main" val="866112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858ab3ccb2_0_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1858ab3ccb2_0_6: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294" name="Google Shape;294;g1858ab3ccb2_0_6: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8FA49-E123-4136-920F-85C857683466}" type="slidenum">
              <a:rPr lang="en-US" smtClean="0"/>
              <a:t>22</a:t>
            </a:fld>
            <a:endParaRPr lang="en-US" dirty="0"/>
          </a:p>
        </p:txBody>
      </p:sp>
    </p:spTree>
    <p:extLst>
      <p:ext uri="{BB962C8B-B14F-4D97-AF65-F5344CB8AC3E}">
        <p14:creationId xmlns:p14="http://schemas.microsoft.com/office/powerpoint/2010/main" val="4071257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8FA49-E123-4136-920F-85C857683466}" type="slidenum">
              <a:rPr lang="en-US" smtClean="0"/>
              <a:t>23</a:t>
            </a:fld>
            <a:endParaRPr lang="en-US" dirty="0"/>
          </a:p>
        </p:txBody>
      </p:sp>
    </p:spTree>
    <p:extLst>
      <p:ext uri="{BB962C8B-B14F-4D97-AF65-F5344CB8AC3E}">
        <p14:creationId xmlns:p14="http://schemas.microsoft.com/office/powerpoint/2010/main" val="2467894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8FA49-E123-4136-920F-85C857683466}" type="slidenum">
              <a:rPr lang="en-US" smtClean="0"/>
              <a:t>24</a:t>
            </a:fld>
            <a:endParaRPr lang="en-US" dirty="0"/>
          </a:p>
        </p:txBody>
      </p:sp>
    </p:spTree>
    <p:extLst>
      <p:ext uri="{BB962C8B-B14F-4D97-AF65-F5344CB8AC3E}">
        <p14:creationId xmlns:p14="http://schemas.microsoft.com/office/powerpoint/2010/main" val="14722714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8FA49-E123-4136-920F-85C857683466}" type="slidenum">
              <a:rPr lang="en-US" smtClean="0"/>
              <a:t>25</a:t>
            </a:fld>
            <a:endParaRPr lang="en-US" dirty="0"/>
          </a:p>
        </p:txBody>
      </p:sp>
    </p:spTree>
    <p:extLst>
      <p:ext uri="{BB962C8B-B14F-4D97-AF65-F5344CB8AC3E}">
        <p14:creationId xmlns:p14="http://schemas.microsoft.com/office/powerpoint/2010/main" val="1482326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8FA49-E123-4136-920F-85C857683466}" type="slidenum">
              <a:rPr lang="en-US" smtClean="0"/>
              <a:t>26</a:t>
            </a:fld>
            <a:endParaRPr lang="en-US" dirty="0"/>
          </a:p>
        </p:txBody>
      </p:sp>
    </p:spTree>
    <p:extLst>
      <p:ext uri="{BB962C8B-B14F-4D97-AF65-F5344CB8AC3E}">
        <p14:creationId xmlns:p14="http://schemas.microsoft.com/office/powerpoint/2010/main" val="37832788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8FA49-E123-4136-920F-85C857683466}" type="slidenum">
              <a:rPr lang="en-US" smtClean="0"/>
              <a:t>27</a:t>
            </a:fld>
            <a:endParaRPr lang="en-US" dirty="0"/>
          </a:p>
        </p:txBody>
      </p:sp>
    </p:spTree>
    <p:extLst>
      <p:ext uri="{BB962C8B-B14F-4D97-AF65-F5344CB8AC3E}">
        <p14:creationId xmlns:p14="http://schemas.microsoft.com/office/powerpoint/2010/main" val="3869281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8FA49-E123-4136-920F-85C857683466}" type="slidenum">
              <a:rPr lang="en-US" smtClean="0"/>
              <a:t>28</a:t>
            </a:fld>
            <a:endParaRPr lang="en-US" dirty="0"/>
          </a:p>
        </p:txBody>
      </p:sp>
    </p:spTree>
    <p:extLst>
      <p:ext uri="{BB962C8B-B14F-4D97-AF65-F5344CB8AC3E}">
        <p14:creationId xmlns:p14="http://schemas.microsoft.com/office/powerpoint/2010/main" val="3168507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Considered to be grants that do not produce scientific data </a:t>
            </a:r>
          </a:p>
        </p:txBody>
      </p:sp>
      <p:sp>
        <p:nvSpPr>
          <p:cNvPr id="4" name="Slide Number Placeholder 3"/>
          <p:cNvSpPr>
            <a:spLocks noGrp="1"/>
          </p:cNvSpPr>
          <p:nvPr>
            <p:ph type="sldNum" sz="quarter" idx="5"/>
          </p:nvPr>
        </p:nvSpPr>
        <p:spPr/>
        <p:txBody>
          <a:bodyPr/>
          <a:lstStyle/>
          <a:p>
            <a:fld id="{32D8FA49-E123-4136-920F-85C857683466}" type="slidenum">
              <a:rPr lang="en-US" smtClean="0"/>
              <a:t>3</a:t>
            </a:fld>
            <a:endParaRPr lang="en-US" dirty="0"/>
          </a:p>
        </p:txBody>
      </p:sp>
    </p:spTree>
    <p:extLst>
      <p:ext uri="{BB962C8B-B14F-4D97-AF65-F5344CB8AC3E}">
        <p14:creationId xmlns:p14="http://schemas.microsoft.com/office/powerpoint/2010/main" val="1110908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1b0571cebe9_1_4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g1b0571cebe9_1_40:notes"/>
          <p:cNvSpPr txBox="1">
            <a:spLocks noGrp="1"/>
          </p:cNvSpPr>
          <p:nvPr>
            <p:ph type="body" idx="1"/>
          </p:nvPr>
        </p:nvSpPr>
        <p:spPr>
          <a:xfrm>
            <a:off x="731520" y="4620577"/>
            <a:ext cx="5852160" cy="3780473"/>
          </a:xfrm>
          <a:prstGeom prst="rect">
            <a:avLst/>
          </a:prstGeom>
          <a:noFill/>
          <a:ln>
            <a:noFill/>
          </a:ln>
        </p:spPr>
        <p:txBody>
          <a:bodyPr spcFirstLastPara="1" wrap="square" lIns="97000" tIns="48500" rIns="97000" bIns="48500" anchor="t" anchorCtr="0">
            <a:noAutofit/>
          </a:bodyPr>
          <a:lstStyle/>
          <a:p>
            <a:pPr marL="0" lvl="0" indent="0" algn="l" rtl="0">
              <a:spcBef>
                <a:spcPts val="0"/>
              </a:spcBef>
              <a:spcAft>
                <a:spcPts val="0"/>
              </a:spcAft>
              <a:buNone/>
            </a:pPr>
            <a:endParaRPr sz="1500" dirty="0"/>
          </a:p>
        </p:txBody>
      </p:sp>
      <p:sp>
        <p:nvSpPr>
          <p:cNvPr id="349" name="Google Shape;349;g1b0571cebe9_1_40:notes"/>
          <p:cNvSpPr txBox="1">
            <a:spLocks noGrp="1"/>
          </p:cNvSpPr>
          <p:nvPr>
            <p:ph type="sldNum" idx="12"/>
          </p:nvPr>
        </p:nvSpPr>
        <p:spPr>
          <a:xfrm>
            <a:off x="4143587" y="9119474"/>
            <a:ext cx="3169920" cy="481726"/>
          </a:xfrm>
          <a:prstGeom prst="rect">
            <a:avLst/>
          </a:prstGeom>
          <a:noFill/>
          <a:ln>
            <a:noFill/>
          </a:ln>
        </p:spPr>
        <p:txBody>
          <a:bodyPr spcFirstLastPara="1" wrap="square" lIns="97000" tIns="48500" rIns="97000" bIns="48500" anchor="b" anchorCtr="0">
            <a:noAutofit/>
          </a:bodyPr>
          <a:lstStyle/>
          <a:p>
            <a:pPr marL="0" lvl="0" indent="0" algn="r" rtl="0">
              <a:spcBef>
                <a:spcPts val="0"/>
              </a:spcBef>
              <a:spcAft>
                <a:spcPts val="0"/>
              </a:spcAft>
              <a:buNone/>
            </a:pPr>
            <a:fld id="{00000000-1234-1234-1234-123412341234}" type="slidenum">
              <a:rPr lang="en-US" sz="1500">
                <a:solidFill>
                  <a:srgbClr val="000000"/>
                </a:solidFill>
              </a:rPr>
              <a:t>4</a:t>
            </a:fld>
            <a:endParaRPr sz="1500" dirty="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1b0571cebe9_1_171:notes"/>
          <p:cNvSpPr txBox="1">
            <a:spLocks noGrp="1"/>
          </p:cNvSpPr>
          <p:nvPr>
            <p:ph type="body" idx="1"/>
          </p:nvPr>
        </p:nvSpPr>
        <p:spPr>
          <a:xfrm>
            <a:off x="731520" y="4620577"/>
            <a:ext cx="5852160" cy="3780473"/>
          </a:xfrm>
          <a:prstGeom prst="rect">
            <a:avLst/>
          </a:prstGeom>
        </p:spPr>
        <p:txBody>
          <a:bodyPr spcFirstLastPara="1" wrap="square" lIns="97000" tIns="97000" rIns="97000" bIns="97000" anchor="t" anchorCtr="0">
            <a:noAutofit/>
          </a:bodyPr>
          <a:lstStyle/>
          <a:p>
            <a:pPr marL="0" lvl="0" indent="0" algn="l" rtl="0">
              <a:spcBef>
                <a:spcPts val="0"/>
              </a:spcBef>
              <a:spcAft>
                <a:spcPts val="0"/>
              </a:spcAft>
              <a:buNone/>
            </a:pPr>
            <a:endParaRPr dirty="0"/>
          </a:p>
        </p:txBody>
      </p:sp>
      <p:sp>
        <p:nvSpPr>
          <p:cNvPr id="484" name="Google Shape;484;g1b0571cebe9_1_17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1b0571cebe9_1_183:notes"/>
          <p:cNvSpPr txBox="1">
            <a:spLocks noGrp="1"/>
          </p:cNvSpPr>
          <p:nvPr>
            <p:ph type="body" idx="1"/>
          </p:nvPr>
        </p:nvSpPr>
        <p:spPr>
          <a:xfrm>
            <a:off x="731520" y="4620577"/>
            <a:ext cx="5852160" cy="3780473"/>
          </a:xfrm>
          <a:prstGeom prst="rect">
            <a:avLst/>
          </a:prstGeom>
        </p:spPr>
        <p:txBody>
          <a:bodyPr spcFirstLastPara="1" wrap="square" lIns="97000" tIns="97000" rIns="97000" bIns="97000" anchor="t" anchorCtr="0">
            <a:noAutofit/>
          </a:bodyPr>
          <a:lstStyle/>
          <a:p>
            <a:pPr marL="0" lvl="0" indent="0" algn="l" rtl="0">
              <a:spcBef>
                <a:spcPts val="0"/>
              </a:spcBef>
              <a:spcAft>
                <a:spcPts val="0"/>
              </a:spcAft>
              <a:buNone/>
            </a:pPr>
            <a:endParaRPr dirty="0"/>
          </a:p>
        </p:txBody>
      </p:sp>
      <p:sp>
        <p:nvSpPr>
          <p:cNvPr id="498" name="Google Shape;498;g1b0571cebe9_1_18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1b0571cebe9_1_118:notes"/>
          <p:cNvSpPr txBox="1">
            <a:spLocks noGrp="1"/>
          </p:cNvSpPr>
          <p:nvPr>
            <p:ph type="body" idx="1"/>
          </p:nvPr>
        </p:nvSpPr>
        <p:spPr>
          <a:xfrm>
            <a:off x="731520" y="4620577"/>
            <a:ext cx="5852160" cy="3780473"/>
          </a:xfrm>
          <a:prstGeom prst="rect">
            <a:avLst/>
          </a:prstGeom>
        </p:spPr>
        <p:txBody>
          <a:bodyPr spcFirstLastPara="1" wrap="square" lIns="97000" tIns="97000" rIns="97000" bIns="97000" anchor="t" anchorCtr="0">
            <a:noAutofit/>
          </a:bodyPr>
          <a:lstStyle/>
          <a:p>
            <a:pPr marL="0" lvl="0" indent="0" algn="l" rtl="0">
              <a:spcBef>
                <a:spcPts val="0"/>
              </a:spcBef>
              <a:spcAft>
                <a:spcPts val="0"/>
              </a:spcAft>
              <a:buNone/>
            </a:pPr>
            <a:endParaRPr dirty="0"/>
          </a:p>
        </p:txBody>
      </p:sp>
      <p:sp>
        <p:nvSpPr>
          <p:cNvPr id="429" name="Google Shape;429;g1b0571cebe9_1_11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4819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8FA49-E123-4136-920F-85C857683466}" type="slidenum">
              <a:rPr lang="en-US" smtClean="0"/>
              <a:t>9</a:t>
            </a:fld>
            <a:endParaRPr lang="en-US" dirty="0"/>
          </a:p>
        </p:txBody>
      </p:sp>
    </p:spTree>
    <p:extLst>
      <p:ext uri="{BB962C8B-B14F-4D97-AF65-F5344CB8AC3E}">
        <p14:creationId xmlns:p14="http://schemas.microsoft.com/office/powerpoint/2010/main" val="3482264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1b0571cebe9_1_148:notes"/>
          <p:cNvSpPr txBox="1">
            <a:spLocks noGrp="1"/>
          </p:cNvSpPr>
          <p:nvPr>
            <p:ph type="body" idx="1"/>
          </p:nvPr>
        </p:nvSpPr>
        <p:spPr>
          <a:xfrm>
            <a:off x="731520" y="4620577"/>
            <a:ext cx="5852160" cy="3780473"/>
          </a:xfrm>
          <a:prstGeom prst="rect">
            <a:avLst/>
          </a:prstGeom>
        </p:spPr>
        <p:txBody>
          <a:bodyPr spcFirstLastPara="1" wrap="square" lIns="97000" tIns="97000" rIns="97000" bIns="97000" anchor="t" anchorCtr="0">
            <a:noAutofit/>
          </a:bodyPr>
          <a:lstStyle/>
          <a:p>
            <a:pPr marL="0" lvl="0" indent="0" algn="l" rtl="0">
              <a:spcBef>
                <a:spcPts val="0"/>
              </a:spcBef>
              <a:spcAft>
                <a:spcPts val="0"/>
              </a:spcAft>
              <a:buNone/>
            </a:pPr>
            <a:endParaRPr dirty="0"/>
          </a:p>
        </p:txBody>
      </p:sp>
      <p:sp>
        <p:nvSpPr>
          <p:cNvPr id="460" name="Google Shape;460;g1b0571cebe9_1_14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9116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07" indent="0" algn="ctr">
              <a:buNone/>
              <a:defRPr>
                <a:solidFill>
                  <a:schemeClr val="tx1">
                    <a:tint val="75000"/>
                  </a:schemeClr>
                </a:solidFill>
              </a:defRPr>
            </a:lvl2pPr>
            <a:lvl3pPr marL="914218" indent="0" algn="ctr">
              <a:buNone/>
              <a:defRPr>
                <a:solidFill>
                  <a:schemeClr val="tx1">
                    <a:tint val="75000"/>
                  </a:schemeClr>
                </a:solidFill>
              </a:defRPr>
            </a:lvl3pPr>
            <a:lvl4pPr marL="1371328" indent="0" algn="ctr">
              <a:buNone/>
              <a:defRPr>
                <a:solidFill>
                  <a:schemeClr val="tx1">
                    <a:tint val="75000"/>
                  </a:schemeClr>
                </a:solidFill>
              </a:defRPr>
            </a:lvl4pPr>
            <a:lvl5pPr marL="1828437" indent="0" algn="ctr">
              <a:buNone/>
              <a:defRPr>
                <a:solidFill>
                  <a:schemeClr val="tx1">
                    <a:tint val="75000"/>
                  </a:schemeClr>
                </a:solidFill>
              </a:defRPr>
            </a:lvl5pPr>
            <a:lvl6pPr marL="2285550" indent="0" algn="ctr">
              <a:buNone/>
              <a:defRPr>
                <a:solidFill>
                  <a:schemeClr val="tx1">
                    <a:tint val="75000"/>
                  </a:schemeClr>
                </a:solidFill>
              </a:defRPr>
            </a:lvl6pPr>
            <a:lvl7pPr marL="2742654" indent="0" algn="ctr">
              <a:buNone/>
              <a:defRPr>
                <a:solidFill>
                  <a:schemeClr val="tx1">
                    <a:tint val="75000"/>
                  </a:schemeClr>
                </a:solidFill>
              </a:defRPr>
            </a:lvl7pPr>
            <a:lvl8pPr marL="3199760" indent="0" algn="ctr">
              <a:buNone/>
              <a:defRPr>
                <a:solidFill>
                  <a:schemeClr val="tx1">
                    <a:tint val="75000"/>
                  </a:schemeClr>
                </a:solidFill>
              </a:defRPr>
            </a:lvl8pPr>
            <a:lvl9pPr marL="365686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77"/>
            <a:ext cx="2844800" cy="365125"/>
          </a:xfrm>
          <a:prstGeom prst="rect">
            <a:avLst/>
          </a:prstGeom>
        </p:spPr>
        <p:txBody>
          <a:bodyPr/>
          <a:lstStyle/>
          <a:p>
            <a:fld id="{B862CE6B-AD34-42DD-951B-24EE6BEBE2D8}" type="datetimeFigureOut">
              <a:rPr lang="en-US" smtClean="0"/>
              <a:t>10/15/24</a:t>
            </a:fld>
            <a:endParaRPr lang="en-US" dirty="0"/>
          </a:p>
        </p:txBody>
      </p:sp>
      <p:sp>
        <p:nvSpPr>
          <p:cNvPr id="5" name="Footer Placeholder 4"/>
          <p:cNvSpPr>
            <a:spLocks noGrp="1"/>
          </p:cNvSpPr>
          <p:nvPr>
            <p:ph type="ftr" sz="quarter" idx="11"/>
          </p:nvPr>
        </p:nvSpPr>
        <p:spPr>
          <a:xfrm>
            <a:off x="4165600" y="6356377"/>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2C33CB92-D91A-486A-865A-DE895154220D}" type="slidenum">
              <a:rPr lang="en-US" smtClean="0"/>
              <a:t>‹#›</a:t>
            </a:fld>
            <a:endParaRPr lang="en-US" dirty="0"/>
          </a:p>
        </p:txBody>
      </p:sp>
    </p:spTree>
    <p:extLst>
      <p:ext uri="{BB962C8B-B14F-4D97-AF65-F5344CB8AC3E}">
        <p14:creationId xmlns:p14="http://schemas.microsoft.com/office/powerpoint/2010/main" val="2957161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77"/>
            <a:ext cx="2844800" cy="365125"/>
          </a:xfrm>
          <a:prstGeom prst="rect">
            <a:avLst/>
          </a:prstGeom>
        </p:spPr>
        <p:txBody>
          <a:bodyPr/>
          <a:lstStyle/>
          <a:p>
            <a:fld id="{B862CE6B-AD34-42DD-951B-24EE6BEBE2D8}" type="datetimeFigureOut">
              <a:rPr lang="en-US" smtClean="0"/>
              <a:t>10/15/24</a:t>
            </a:fld>
            <a:endParaRPr lang="en-US" dirty="0"/>
          </a:p>
        </p:txBody>
      </p:sp>
      <p:sp>
        <p:nvSpPr>
          <p:cNvPr id="5" name="Footer Placeholder 4"/>
          <p:cNvSpPr>
            <a:spLocks noGrp="1"/>
          </p:cNvSpPr>
          <p:nvPr>
            <p:ph type="ftr" sz="quarter" idx="11"/>
          </p:nvPr>
        </p:nvSpPr>
        <p:spPr>
          <a:xfrm>
            <a:off x="4165600" y="6356377"/>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2C33CB92-D91A-486A-865A-DE895154220D}" type="slidenum">
              <a:rPr lang="en-US" smtClean="0"/>
              <a:t>‹#›</a:t>
            </a:fld>
            <a:endParaRPr lang="en-US" dirty="0"/>
          </a:p>
        </p:txBody>
      </p:sp>
    </p:spTree>
    <p:extLst>
      <p:ext uri="{BB962C8B-B14F-4D97-AF65-F5344CB8AC3E}">
        <p14:creationId xmlns:p14="http://schemas.microsoft.com/office/powerpoint/2010/main" val="57351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6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77"/>
            <a:ext cx="2844800" cy="365125"/>
          </a:xfrm>
          <a:prstGeom prst="rect">
            <a:avLst/>
          </a:prstGeom>
        </p:spPr>
        <p:txBody>
          <a:bodyPr/>
          <a:lstStyle/>
          <a:p>
            <a:fld id="{B862CE6B-AD34-42DD-951B-24EE6BEBE2D8}" type="datetimeFigureOut">
              <a:rPr lang="en-US" smtClean="0"/>
              <a:t>10/15/24</a:t>
            </a:fld>
            <a:endParaRPr lang="en-US" dirty="0"/>
          </a:p>
        </p:txBody>
      </p:sp>
      <p:sp>
        <p:nvSpPr>
          <p:cNvPr id="5" name="Footer Placeholder 4"/>
          <p:cNvSpPr>
            <a:spLocks noGrp="1"/>
          </p:cNvSpPr>
          <p:nvPr>
            <p:ph type="ftr" sz="quarter" idx="11"/>
          </p:nvPr>
        </p:nvSpPr>
        <p:spPr>
          <a:xfrm>
            <a:off x="4165600" y="6356377"/>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2C33CB92-D91A-486A-865A-DE895154220D}" type="slidenum">
              <a:rPr lang="en-US" smtClean="0"/>
              <a:t>‹#›</a:t>
            </a:fld>
            <a:endParaRPr lang="en-US" dirty="0"/>
          </a:p>
        </p:txBody>
      </p:sp>
    </p:spTree>
    <p:extLst>
      <p:ext uri="{BB962C8B-B14F-4D97-AF65-F5344CB8AC3E}">
        <p14:creationId xmlns:p14="http://schemas.microsoft.com/office/powerpoint/2010/main" val="1566368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title"/>
          </p:nvPr>
        </p:nvSpPr>
        <p:spPr>
          <a:xfrm>
            <a:off x="831851" y="2540002"/>
            <a:ext cx="10515600" cy="2022476"/>
          </a:xfrm>
        </p:spPr>
        <p:txBody>
          <a:bodyPr anchor="b"/>
          <a:lstStyle>
            <a:lvl1pPr>
              <a:defRPr sz="6000"/>
            </a:lvl1pPr>
          </a:lstStyle>
          <a:p>
            <a:r>
              <a:rPr lang="en-US" dirty="0"/>
              <a:t>Click to edit Master title style</a:t>
            </a:r>
          </a:p>
        </p:txBody>
      </p:sp>
      <p:sp>
        <p:nvSpPr>
          <p:cNvPr id="5" name="Text Placeholder 2"/>
          <p:cNvSpPr>
            <a:spLocks noGrp="1"/>
          </p:cNvSpPr>
          <p:nvPr>
            <p:ph type="body" idx="1"/>
          </p:nvPr>
        </p:nvSpPr>
        <p:spPr>
          <a:xfrm>
            <a:off x="831851" y="4589486"/>
            <a:ext cx="10515600" cy="1500187"/>
          </a:xfrm>
        </p:spPr>
        <p:txBody>
          <a:bodyPr/>
          <a:lstStyle>
            <a:lvl1pPr marL="0" indent="0">
              <a:buNone/>
              <a:defRPr sz="2400">
                <a:solidFill>
                  <a:schemeClr val="tx1"/>
                </a:solidFill>
              </a:defRPr>
            </a:lvl1pPr>
            <a:lvl2pPr marL="457107" indent="0">
              <a:buNone/>
              <a:defRPr sz="2000">
                <a:solidFill>
                  <a:schemeClr val="tx1">
                    <a:tint val="75000"/>
                  </a:schemeClr>
                </a:solidFill>
              </a:defRPr>
            </a:lvl2pPr>
            <a:lvl3pPr marL="914218" indent="0">
              <a:buNone/>
              <a:defRPr sz="1900">
                <a:solidFill>
                  <a:schemeClr val="tx1">
                    <a:tint val="75000"/>
                  </a:schemeClr>
                </a:solidFill>
              </a:defRPr>
            </a:lvl3pPr>
            <a:lvl4pPr marL="1371328" indent="0">
              <a:buNone/>
              <a:defRPr sz="1600">
                <a:solidFill>
                  <a:schemeClr val="tx1">
                    <a:tint val="75000"/>
                  </a:schemeClr>
                </a:solidFill>
              </a:defRPr>
            </a:lvl4pPr>
            <a:lvl5pPr marL="1828437" indent="0">
              <a:buNone/>
              <a:defRPr sz="1600">
                <a:solidFill>
                  <a:schemeClr val="tx1">
                    <a:tint val="75000"/>
                  </a:schemeClr>
                </a:solidFill>
              </a:defRPr>
            </a:lvl5pPr>
            <a:lvl6pPr marL="2285550" indent="0">
              <a:buNone/>
              <a:defRPr sz="1600">
                <a:solidFill>
                  <a:schemeClr val="tx1">
                    <a:tint val="75000"/>
                  </a:schemeClr>
                </a:solidFill>
              </a:defRPr>
            </a:lvl6pPr>
            <a:lvl7pPr marL="2742654" indent="0">
              <a:buNone/>
              <a:defRPr sz="1600">
                <a:solidFill>
                  <a:schemeClr val="tx1">
                    <a:tint val="75000"/>
                  </a:schemeClr>
                </a:solidFill>
              </a:defRPr>
            </a:lvl7pPr>
            <a:lvl8pPr marL="3199760" indent="0">
              <a:buNone/>
              <a:defRPr sz="1600">
                <a:solidFill>
                  <a:schemeClr val="tx1">
                    <a:tint val="75000"/>
                  </a:schemeClr>
                </a:solidFill>
              </a:defRPr>
            </a:lvl8pPr>
            <a:lvl9pPr marL="3656867"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697579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364067" y="170414"/>
            <a:ext cx="7538156" cy="1325563"/>
          </a:xfrm>
        </p:spPr>
        <p:txBody>
          <a:bodyPr>
            <a:normAutofit/>
          </a:bodyPr>
          <a:lstStyle>
            <a:lvl1pPr>
              <a:defRPr sz="3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544661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1"/>
          <p:cNvSpPr>
            <a:spLocks noGrp="1"/>
          </p:cNvSpPr>
          <p:nvPr>
            <p:ph type="title"/>
          </p:nvPr>
        </p:nvSpPr>
        <p:spPr>
          <a:xfrm>
            <a:off x="364067" y="170414"/>
            <a:ext cx="7538156" cy="1325563"/>
          </a:xfrm>
        </p:spPr>
        <p:txBody>
          <a:bodyPr>
            <a:normAutofit/>
          </a:bodyPr>
          <a:lstStyle>
            <a:lvl1pPr>
              <a:defRPr sz="36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07" indent="0">
              <a:buNone/>
              <a:defRPr sz="2000" b="1"/>
            </a:lvl2pPr>
            <a:lvl3pPr marL="914218" indent="0">
              <a:buNone/>
              <a:defRPr sz="1900"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07" indent="0">
              <a:buNone/>
              <a:defRPr sz="2000" b="1"/>
            </a:lvl2pPr>
            <a:lvl3pPr marL="914218" indent="0">
              <a:buNone/>
              <a:defRPr sz="1900"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99742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77"/>
            <a:ext cx="2844800" cy="365125"/>
          </a:xfrm>
          <a:prstGeom prst="rect">
            <a:avLst/>
          </a:prstGeom>
        </p:spPr>
        <p:txBody>
          <a:bodyPr/>
          <a:lstStyle/>
          <a:p>
            <a:fld id="{B862CE6B-AD34-42DD-951B-24EE6BEBE2D8}" type="datetimeFigureOut">
              <a:rPr lang="en-US" smtClean="0"/>
              <a:t>10/15/24</a:t>
            </a:fld>
            <a:endParaRPr lang="en-US" dirty="0"/>
          </a:p>
        </p:txBody>
      </p:sp>
      <p:sp>
        <p:nvSpPr>
          <p:cNvPr id="5" name="Footer Placeholder 4"/>
          <p:cNvSpPr>
            <a:spLocks noGrp="1"/>
          </p:cNvSpPr>
          <p:nvPr>
            <p:ph type="ftr" sz="quarter" idx="11"/>
          </p:nvPr>
        </p:nvSpPr>
        <p:spPr>
          <a:xfrm>
            <a:off x="4165600" y="6356377"/>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2C33CB92-D91A-486A-865A-DE895154220D}" type="slidenum">
              <a:rPr lang="en-US" smtClean="0"/>
              <a:t>‹#›</a:t>
            </a:fld>
            <a:endParaRPr lang="en-US" dirty="0"/>
          </a:p>
        </p:txBody>
      </p:sp>
    </p:spTree>
    <p:extLst>
      <p:ext uri="{BB962C8B-B14F-4D97-AF65-F5344CB8AC3E}">
        <p14:creationId xmlns:p14="http://schemas.microsoft.com/office/powerpoint/2010/main" val="160441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6"/>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07" indent="0">
              <a:buNone/>
              <a:defRPr sz="1900">
                <a:solidFill>
                  <a:schemeClr val="tx1">
                    <a:tint val="75000"/>
                  </a:schemeClr>
                </a:solidFill>
              </a:defRPr>
            </a:lvl2pPr>
            <a:lvl3pPr marL="914218" indent="0">
              <a:buNone/>
              <a:defRPr sz="1600">
                <a:solidFill>
                  <a:schemeClr val="tx1">
                    <a:tint val="75000"/>
                  </a:schemeClr>
                </a:solidFill>
              </a:defRPr>
            </a:lvl3pPr>
            <a:lvl4pPr marL="1371328" indent="0">
              <a:buNone/>
              <a:defRPr sz="1500">
                <a:solidFill>
                  <a:schemeClr val="tx1">
                    <a:tint val="75000"/>
                  </a:schemeClr>
                </a:solidFill>
              </a:defRPr>
            </a:lvl4pPr>
            <a:lvl5pPr marL="1828437" indent="0">
              <a:buNone/>
              <a:defRPr sz="1500">
                <a:solidFill>
                  <a:schemeClr val="tx1">
                    <a:tint val="75000"/>
                  </a:schemeClr>
                </a:solidFill>
              </a:defRPr>
            </a:lvl5pPr>
            <a:lvl6pPr marL="2285550" indent="0">
              <a:buNone/>
              <a:defRPr sz="1500">
                <a:solidFill>
                  <a:schemeClr val="tx1">
                    <a:tint val="75000"/>
                  </a:schemeClr>
                </a:solidFill>
              </a:defRPr>
            </a:lvl6pPr>
            <a:lvl7pPr marL="2742654" indent="0">
              <a:buNone/>
              <a:defRPr sz="1500">
                <a:solidFill>
                  <a:schemeClr val="tx1">
                    <a:tint val="75000"/>
                  </a:schemeClr>
                </a:solidFill>
              </a:defRPr>
            </a:lvl7pPr>
            <a:lvl8pPr marL="3199760" indent="0">
              <a:buNone/>
              <a:defRPr sz="1500">
                <a:solidFill>
                  <a:schemeClr val="tx1">
                    <a:tint val="75000"/>
                  </a:schemeClr>
                </a:solidFill>
              </a:defRPr>
            </a:lvl8pPr>
            <a:lvl9pPr marL="3656867"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77"/>
            <a:ext cx="2844800" cy="365125"/>
          </a:xfrm>
          <a:prstGeom prst="rect">
            <a:avLst/>
          </a:prstGeom>
        </p:spPr>
        <p:txBody>
          <a:bodyPr/>
          <a:lstStyle/>
          <a:p>
            <a:fld id="{B862CE6B-AD34-42DD-951B-24EE6BEBE2D8}" type="datetimeFigureOut">
              <a:rPr lang="en-US" smtClean="0"/>
              <a:t>10/15/24</a:t>
            </a:fld>
            <a:endParaRPr lang="en-US" dirty="0"/>
          </a:p>
        </p:txBody>
      </p:sp>
      <p:sp>
        <p:nvSpPr>
          <p:cNvPr id="5" name="Footer Placeholder 4"/>
          <p:cNvSpPr>
            <a:spLocks noGrp="1"/>
          </p:cNvSpPr>
          <p:nvPr>
            <p:ph type="ftr" sz="quarter" idx="11"/>
          </p:nvPr>
        </p:nvSpPr>
        <p:spPr>
          <a:xfrm>
            <a:off x="4165600" y="6356377"/>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2C33CB92-D91A-486A-865A-DE895154220D}" type="slidenum">
              <a:rPr lang="en-US" smtClean="0"/>
              <a:t>‹#›</a:t>
            </a:fld>
            <a:endParaRPr lang="en-US" dirty="0"/>
          </a:p>
        </p:txBody>
      </p:sp>
    </p:spTree>
    <p:extLst>
      <p:ext uri="{BB962C8B-B14F-4D97-AF65-F5344CB8AC3E}">
        <p14:creationId xmlns:p14="http://schemas.microsoft.com/office/powerpoint/2010/main" val="930070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77"/>
            <a:ext cx="2844800" cy="365125"/>
          </a:xfrm>
          <a:prstGeom prst="rect">
            <a:avLst/>
          </a:prstGeom>
        </p:spPr>
        <p:txBody>
          <a:bodyPr/>
          <a:lstStyle/>
          <a:p>
            <a:fld id="{B862CE6B-AD34-42DD-951B-24EE6BEBE2D8}" type="datetimeFigureOut">
              <a:rPr lang="en-US" smtClean="0"/>
              <a:t>10/15/24</a:t>
            </a:fld>
            <a:endParaRPr lang="en-US" dirty="0"/>
          </a:p>
        </p:txBody>
      </p:sp>
      <p:sp>
        <p:nvSpPr>
          <p:cNvPr id="6" name="Footer Placeholder 5"/>
          <p:cNvSpPr>
            <a:spLocks noGrp="1"/>
          </p:cNvSpPr>
          <p:nvPr>
            <p:ph type="ftr" sz="quarter" idx="11"/>
          </p:nvPr>
        </p:nvSpPr>
        <p:spPr>
          <a:xfrm>
            <a:off x="4165600" y="6356377"/>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2C33CB92-D91A-486A-865A-DE895154220D}" type="slidenum">
              <a:rPr lang="en-US" smtClean="0"/>
              <a:t>‹#›</a:t>
            </a:fld>
            <a:endParaRPr lang="en-US" dirty="0"/>
          </a:p>
        </p:txBody>
      </p:sp>
    </p:spTree>
    <p:extLst>
      <p:ext uri="{BB962C8B-B14F-4D97-AF65-F5344CB8AC3E}">
        <p14:creationId xmlns:p14="http://schemas.microsoft.com/office/powerpoint/2010/main" val="1481269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107" indent="0">
              <a:buNone/>
              <a:defRPr sz="2000" b="1"/>
            </a:lvl2pPr>
            <a:lvl3pPr marL="914218" indent="0">
              <a:buNone/>
              <a:defRPr sz="1900"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7" y="1535117"/>
            <a:ext cx="5389033" cy="639763"/>
          </a:xfrm>
        </p:spPr>
        <p:txBody>
          <a:bodyPr anchor="b"/>
          <a:lstStyle>
            <a:lvl1pPr marL="0" indent="0">
              <a:buNone/>
              <a:defRPr sz="2400" b="1"/>
            </a:lvl1pPr>
            <a:lvl2pPr marL="457107" indent="0">
              <a:buNone/>
              <a:defRPr sz="2000" b="1"/>
            </a:lvl2pPr>
            <a:lvl3pPr marL="914218" indent="0">
              <a:buNone/>
              <a:defRPr sz="1900"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7"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77"/>
            <a:ext cx="2844800" cy="365125"/>
          </a:xfrm>
          <a:prstGeom prst="rect">
            <a:avLst/>
          </a:prstGeom>
        </p:spPr>
        <p:txBody>
          <a:bodyPr/>
          <a:lstStyle/>
          <a:p>
            <a:fld id="{B862CE6B-AD34-42DD-951B-24EE6BEBE2D8}" type="datetimeFigureOut">
              <a:rPr lang="en-US" smtClean="0"/>
              <a:t>10/15/24</a:t>
            </a:fld>
            <a:endParaRPr lang="en-US" dirty="0"/>
          </a:p>
        </p:txBody>
      </p:sp>
      <p:sp>
        <p:nvSpPr>
          <p:cNvPr id="8" name="Footer Placeholder 7"/>
          <p:cNvSpPr>
            <a:spLocks noGrp="1"/>
          </p:cNvSpPr>
          <p:nvPr>
            <p:ph type="ftr" sz="quarter" idx="11"/>
          </p:nvPr>
        </p:nvSpPr>
        <p:spPr>
          <a:xfrm>
            <a:off x="4165600" y="6356377"/>
            <a:ext cx="38608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2C33CB92-D91A-486A-865A-DE895154220D}" type="slidenum">
              <a:rPr lang="en-US" smtClean="0"/>
              <a:t>‹#›</a:t>
            </a:fld>
            <a:endParaRPr lang="en-US" dirty="0"/>
          </a:p>
        </p:txBody>
      </p:sp>
    </p:spTree>
    <p:extLst>
      <p:ext uri="{BB962C8B-B14F-4D97-AF65-F5344CB8AC3E}">
        <p14:creationId xmlns:p14="http://schemas.microsoft.com/office/powerpoint/2010/main" val="1736854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77"/>
            <a:ext cx="2844800" cy="365125"/>
          </a:xfrm>
          <a:prstGeom prst="rect">
            <a:avLst/>
          </a:prstGeom>
        </p:spPr>
        <p:txBody>
          <a:bodyPr/>
          <a:lstStyle/>
          <a:p>
            <a:fld id="{B862CE6B-AD34-42DD-951B-24EE6BEBE2D8}" type="datetimeFigureOut">
              <a:rPr lang="en-US" smtClean="0"/>
              <a:t>10/15/24</a:t>
            </a:fld>
            <a:endParaRPr lang="en-US" dirty="0"/>
          </a:p>
        </p:txBody>
      </p:sp>
      <p:sp>
        <p:nvSpPr>
          <p:cNvPr id="4" name="Footer Placeholder 3"/>
          <p:cNvSpPr>
            <a:spLocks noGrp="1"/>
          </p:cNvSpPr>
          <p:nvPr>
            <p:ph type="ftr" sz="quarter" idx="11"/>
          </p:nvPr>
        </p:nvSpPr>
        <p:spPr>
          <a:xfrm>
            <a:off x="4165600" y="6356377"/>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2C33CB92-D91A-486A-865A-DE895154220D}" type="slidenum">
              <a:rPr lang="en-US" smtClean="0"/>
              <a:t>‹#›</a:t>
            </a:fld>
            <a:endParaRPr lang="en-US" dirty="0"/>
          </a:p>
        </p:txBody>
      </p:sp>
    </p:spTree>
    <p:extLst>
      <p:ext uri="{BB962C8B-B14F-4D97-AF65-F5344CB8AC3E}">
        <p14:creationId xmlns:p14="http://schemas.microsoft.com/office/powerpoint/2010/main" val="3920896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77"/>
            <a:ext cx="2844800" cy="365125"/>
          </a:xfrm>
          <a:prstGeom prst="rect">
            <a:avLst/>
          </a:prstGeom>
        </p:spPr>
        <p:txBody>
          <a:bodyPr/>
          <a:lstStyle/>
          <a:p>
            <a:fld id="{B862CE6B-AD34-42DD-951B-24EE6BEBE2D8}" type="datetimeFigureOut">
              <a:rPr lang="en-US" smtClean="0"/>
              <a:t>10/15/24</a:t>
            </a:fld>
            <a:endParaRPr lang="en-US" dirty="0"/>
          </a:p>
        </p:txBody>
      </p:sp>
      <p:sp>
        <p:nvSpPr>
          <p:cNvPr id="3" name="Footer Placeholder 2"/>
          <p:cNvSpPr>
            <a:spLocks noGrp="1"/>
          </p:cNvSpPr>
          <p:nvPr>
            <p:ph type="ftr" sz="quarter" idx="11"/>
          </p:nvPr>
        </p:nvSpPr>
        <p:spPr>
          <a:xfrm>
            <a:off x="4165600" y="6356377"/>
            <a:ext cx="38608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2C33CB92-D91A-486A-865A-DE895154220D}" type="slidenum">
              <a:rPr lang="en-US" smtClean="0"/>
              <a:t>‹#›</a:t>
            </a:fld>
            <a:endParaRPr lang="en-US" dirty="0"/>
          </a:p>
        </p:txBody>
      </p:sp>
    </p:spTree>
    <p:extLst>
      <p:ext uri="{BB962C8B-B14F-4D97-AF65-F5344CB8AC3E}">
        <p14:creationId xmlns:p14="http://schemas.microsoft.com/office/powerpoint/2010/main" val="996067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74"/>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8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500"/>
            </a:lvl1pPr>
            <a:lvl2pPr marL="457107" indent="0">
              <a:buNone/>
              <a:defRPr sz="1200"/>
            </a:lvl2pPr>
            <a:lvl3pPr marL="914218" indent="0">
              <a:buNone/>
              <a:defRPr sz="1100"/>
            </a:lvl3pPr>
            <a:lvl4pPr marL="1371328" indent="0">
              <a:buNone/>
              <a:defRPr sz="900"/>
            </a:lvl4pPr>
            <a:lvl5pPr marL="1828437" indent="0">
              <a:buNone/>
              <a:defRPr sz="900"/>
            </a:lvl5pPr>
            <a:lvl6pPr marL="2285550" indent="0">
              <a:buNone/>
              <a:defRPr sz="900"/>
            </a:lvl6pPr>
            <a:lvl7pPr marL="2742654" indent="0">
              <a:buNone/>
              <a:defRPr sz="900"/>
            </a:lvl7pPr>
            <a:lvl8pPr marL="3199760" indent="0">
              <a:buNone/>
              <a:defRPr sz="900"/>
            </a:lvl8pPr>
            <a:lvl9pPr marL="3656867"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77"/>
            <a:ext cx="2844800" cy="365125"/>
          </a:xfrm>
          <a:prstGeom prst="rect">
            <a:avLst/>
          </a:prstGeom>
        </p:spPr>
        <p:txBody>
          <a:bodyPr/>
          <a:lstStyle/>
          <a:p>
            <a:fld id="{B862CE6B-AD34-42DD-951B-24EE6BEBE2D8}" type="datetimeFigureOut">
              <a:rPr lang="en-US" smtClean="0"/>
              <a:t>10/15/24</a:t>
            </a:fld>
            <a:endParaRPr lang="en-US" dirty="0"/>
          </a:p>
        </p:txBody>
      </p:sp>
      <p:sp>
        <p:nvSpPr>
          <p:cNvPr id="6" name="Footer Placeholder 5"/>
          <p:cNvSpPr>
            <a:spLocks noGrp="1"/>
          </p:cNvSpPr>
          <p:nvPr>
            <p:ph type="ftr" sz="quarter" idx="11"/>
          </p:nvPr>
        </p:nvSpPr>
        <p:spPr>
          <a:xfrm>
            <a:off x="4165600" y="6356377"/>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2C33CB92-D91A-486A-865A-DE895154220D}" type="slidenum">
              <a:rPr lang="en-US" smtClean="0"/>
              <a:t>‹#›</a:t>
            </a:fld>
            <a:endParaRPr lang="en-US" dirty="0"/>
          </a:p>
        </p:txBody>
      </p:sp>
    </p:spTree>
    <p:extLst>
      <p:ext uri="{BB962C8B-B14F-4D97-AF65-F5344CB8AC3E}">
        <p14:creationId xmlns:p14="http://schemas.microsoft.com/office/powerpoint/2010/main" val="160440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26"/>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07" indent="0">
              <a:buNone/>
              <a:defRPr sz="2800"/>
            </a:lvl2pPr>
            <a:lvl3pPr marL="914218" indent="0">
              <a:buNone/>
              <a:defRPr sz="2400"/>
            </a:lvl3pPr>
            <a:lvl4pPr marL="1371328" indent="0">
              <a:buNone/>
              <a:defRPr sz="2000"/>
            </a:lvl4pPr>
            <a:lvl5pPr marL="1828437" indent="0">
              <a:buNone/>
              <a:defRPr sz="2000"/>
            </a:lvl5pPr>
            <a:lvl6pPr marL="2285550" indent="0">
              <a:buNone/>
              <a:defRPr sz="2000"/>
            </a:lvl6pPr>
            <a:lvl7pPr marL="2742654" indent="0">
              <a:buNone/>
              <a:defRPr sz="2000"/>
            </a:lvl7pPr>
            <a:lvl8pPr marL="3199760" indent="0">
              <a:buNone/>
              <a:defRPr sz="2000"/>
            </a:lvl8pPr>
            <a:lvl9pPr marL="3656867" indent="0">
              <a:buNone/>
              <a:defRPr sz="2000"/>
            </a:lvl9pPr>
          </a:lstStyle>
          <a:p>
            <a:endParaRPr lang="en-US" dirty="0"/>
          </a:p>
        </p:txBody>
      </p:sp>
      <p:sp>
        <p:nvSpPr>
          <p:cNvPr id="4" name="Text Placeholder 3"/>
          <p:cNvSpPr>
            <a:spLocks noGrp="1"/>
          </p:cNvSpPr>
          <p:nvPr>
            <p:ph type="body" sz="half" idx="2"/>
          </p:nvPr>
        </p:nvSpPr>
        <p:spPr>
          <a:xfrm>
            <a:off x="2389717" y="5367372"/>
            <a:ext cx="7315200" cy="804863"/>
          </a:xfrm>
        </p:spPr>
        <p:txBody>
          <a:bodyPr/>
          <a:lstStyle>
            <a:lvl1pPr marL="0" indent="0">
              <a:buNone/>
              <a:defRPr sz="1500"/>
            </a:lvl1pPr>
            <a:lvl2pPr marL="457107" indent="0">
              <a:buNone/>
              <a:defRPr sz="1200"/>
            </a:lvl2pPr>
            <a:lvl3pPr marL="914218" indent="0">
              <a:buNone/>
              <a:defRPr sz="1100"/>
            </a:lvl3pPr>
            <a:lvl4pPr marL="1371328" indent="0">
              <a:buNone/>
              <a:defRPr sz="900"/>
            </a:lvl4pPr>
            <a:lvl5pPr marL="1828437" indent="0">
              <a:buNone/>
              <a:defRPr sz="900"/>
            </a:lvl5pPr>
            <a:lvl6pPr marL="2285550" indent="0">
              <a:buNone/>
              <a:defRPr sz="900"/>
            </a:lvl6pPr>
            <a:lvl7pPr marL="2742654" indent="0">
              <a:buNone/>
              <a:defRPr sz="900"/>
            </a:lvl7pPr>
            <a:lvl8pPr marL="3199760" indent="0">
              <a:buNone/>
              <a:defRPr sz="900"/>
            </a:lvl8pPr>
            <a:lvl9pPr marL="3656867"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77"/>
            <a:ext cx="2844800" cy="365125"/>
          </a:xfrm>
          <a:prstGeom prst="rect">
            <a:avLst/>
          </a:prstGeom>
        </p:spPr>
        <p:txBody>
          <a:bodyPr/>
          <a:lstStyle/>
          <a:p>
            <a:fld id="{B862CE6B-AD34-42DD-951B-24EE6BEBE2D8}" type="datetimeFigureOut">
              <a:rPr lang="en-US" smtClean="0"/>
              <a:t>10/15/24</a:t>
            </a:fld>
            <a:endParaRPr lang="en-US" dirty="0"/>
          </a:p>
        </p:txBody>
      </p:sp>
      <p:sp>
        <p:nvSpPr>
          <p:cNvPr id="6" name="Footer Placeholder 5"/>
          <p:cNvSpPr>
            <a:spLocks noGrp="1"/>
          </p:cNvSpPr>
          <p:nvPr>
            <p:ph type="ftr" sz="quarter" idx="11"/>
          </p:nvPr>
        </p:nvSpPr>
        <p:spPr>
          <a:xfrm>
            <a:off x="4165600" y="6356377"/>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2C33CB92-D91A-486A-865A-DE895154220D}" type="slidenum">
              <a:rPr lang="en-US" smtClean="0"/>
              <a:t>‹#›</a:t>
            </a:fld>
            <a:endParaRPr lang="en-US" dirty="0"/>
          </a:p>
        </p:txBody>
      </p:sp>
    </p:spTree>
    <p:extLst>
      <p:ext uri="{BB962C8B-B14F-4D97-AF65-F5344CB8AC3E}">
        <p14:creationId xmlns:p14="http://schemas.microsoft.com/office/powerpoint/2010/main" val="3639803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24" tIns="45718" rIns="91424" bIns="45718"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a:ln>
            <a:noFill/>
          </a:ln>
        </p:spPr>
        <p:txBody>
          <a:bodyPr vert="horz" lIns="91424" tIns="45718" rIns="91424"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rotWithShape="1">
          <a:blip r:embed="rId16" cstate="print">
            <a:extLst>
              <a:ext uri="{28A0092B-C50C-407E-A947-70E740481C1C}">
                <a14:useLocalDpi xmlns:a14="http://schemas.microsoft.com/office/drawing/2010/main" val="0"/>
              </a:ext>
            </a:extLst>
          </a:blip>
          <a:srcRect l="1587" t="18438" r="3219" b="79582"/>
          <a:stretch/>
        </p:blipFill>
        <p:spPr>
          <a:xfrm>
            <a:off x="0" y="6622023"/>
            <a:ext cx="12192000" cy="314636"/>
          </a:xfrm>
          <a:prstGeom prst="rect">
            <a:avLst/>
          </a:prstGeom>
        </p:spPr>
      </p:pic>
      <p:sp>
        <p:nvSpPr>
          <p:cNvPr id="6" name="Slide Number Placeholder 5"/>
          <p:cNvSpPr>
            <a:spLocks noGrp="1"/>
          </p:cNvSpPr>
          <p:nvPr>
            <p:ph type="sldNum" sz="quarter" idx="4"/>
          </p:nvPr>
        </p:nvSpPr>
        <p:spPr>
          <a:xfrm>
            <a:off x="8991600" y="6569079"/>
            <a:ext cx="3200400" cy="365125"/>
          </a:xfrm>
          <a:prstGeom prst="rect">
            <a:avLst/>
          </a:prstGeom>
        </p:spPr>
        <p:txBody>
          <a:bodyPr vert="horz" lIns="91424" tIns="45718" rIns="91424" bIns="45718" rtlCol="0" anchor="ctr"/>
          <a:lstStyle>
            <a:lvl1pPr algn="r">
              <a:defRPr sz="1200">
                <a:solidFill>
                  <a:srgbClr val="A6A6A6"/>
                </a:solidFill>
              </a:defRPr>
            </a:lvl1pPr>
          </a:lstStyle>
          <a:p>
            <a:endParaRPr lang="en-US" dirty="0"/>
          </a:p>
        </p:txBody>
      </p:sp>
    </p:spTree>
    <p:extLst>
      <p:ext uri="{BB962C8B-B14F-4D97-AF65-F5344CB8AC3E}">
        <p14:creationId xmlns:p14="http://schemas.microsoft.com/office/powerpoint/2010/main" val="3182104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 id="2147483674" r:id="rId14"/>
  </p:sldLayoutIdLst>
  <p:txStyles>
    <p:titleStyle>
      <a:lvl1pPr algn="ctr" defTabSz="914218" rtl="0" eaLnBrk="1" latinLnBrk="0" hangingPunct="1">
        <a:spcBef>
          <a:spcPct val="0"/>
        </a:spcBef>
        <a:buNone/>
        <a:defRPr sz="4400" kern="1200">
          <a:solidFill>
            <a:schemeClr val="tx1"/>
          </a:solidFill>
          <a:latin typeface="+mj-lt"/>
          <a:ea typeface="+mj-ea"/>
          <a:cs typeface="+mj-cs"/>
        </a:defRPr>
      </a:lvl1pPr>
    </p:titleStyle>
    <p:bodyStyle>
      <a:lvl1pPr marL="342834" indent="-342834" algn="l" defTabSz="914218" rtl="0" eaLnBrk="1" latinLnBrk="0" hangingPunct="1">
        <a:spcBef>
          <a:spcPct val="20000"/>
        </a:spcBef>
        <a:buClr>
          <a:schemeClr val="accent2">
            <a:lumMod val="75000"/>
          </a:schemeClr>
        </a:buClr>
        <a:buFont typeface="Arial" panose="020B0604020202020204" pitchFamily="34" charset="0"/>
        <a:buChar char="•"/>
        <a:defRPr sz="3200" kern="1200">
          <a:solidFill>
            <a:schemeClr val="tx1"/>
          </a:solidFill>
          <a:latin typeface="+mn-lt"/>
          <a:ea typeface="+mn-ea"/>
          <a:cs typeface="+mn-cs"/>
        </a:defRPr>
      </a:lvl1pPr>
      <a:lvl2pPr marL="742801" indent="-285697" algn="l" defTabSz="914218" rtl="0" eaLnBrk="1" latinLnBrk="0" hangingPunct="1">
        <a:spcBef>
          <a:spcPct val="20000"/>
        </a:spcBef>
        <a:buClr>
          <a:schemeClr val="accent2">
            <a:lumMod val="75000"/>
          </a:schemeClr>
        </a:buClr>
        <a:buFont typeface="Arial" panose="020B0604020202020204" pitchFamily="34" charset="0"/>
        <a:buChar char="–"/>
        <a:defRPr sz="2800" kern="1200">
          <a:solidFill>
            <a:schemeClr val="tx1"/>
          </a:solidFill>
          <a:latin typeface="+mn-lt"/>
          <a:ea typeface="+mn-ea"/>
          <a:cs typeface="+mn-cs"/>
        </a:defRPr>
      </a:lvl2pPr>
      <a:lvl3pPr marL="1142774" indent="-228557" algn="l" defTabSz="914218" rtl="0" eaLnBrk="1" latinLnBrk="0" hangingPunct="1">
        <a:spcBef>
          <a:spcPct val="20000"/>
        </a:spcBef>
        <a:buClr>
          <a:schemeClr val="accent2">
            <a:lumMod val="75000"/>
          </a:schemeClr>
        </a:buClr>
        <a:buFont typeface="Arial" panose="020B0604020202020204" pitchFamily="34" charset="0"/>
        <a:buChar char="•"/>
        <a:defRPr sz="2400" kern="1200">
          <a:solidFill>
            <a:schemeClr val="tx1"/>
          </a:solidFill>
          <a:latin typeface="+mn-lt"/>
          <a:ea typeface="+mn-ea"/>
          <a:cs typeface="+mn-cs"/>
        </a:defRPr>
      </a:lvl3pPr>
      <a:lvl4pPr marL="1599880" indent="-228557" algn="l" defTabSz="914218" rtl="0" eaLnBrk="1" latinLnBrk="0" hangingPunct="1">
        <a:spcBef>
          <a:spcPct val="20000"/>
        </a:spcBef>
        <a:buClr>
          <a:schemeClr val="accent2">
            <a:lumMod val="75000"/>
          </a:schemeClr>
        </a:buClr>
        <a:buFont typeface="Arial" panose="020B0604020202020204" pitchFamily="34" charset="0"/>
        <a:buChar char="–"/>
        <a:defRPr sz="2000" kern="1200">
          <a:solidFill>
            <a:schemeClr val="tx1"/>
          </a:solidFill>
          <a:latin typeface="+mn-lt"/>
          <a:ea typeface="+mn-ea"/>
          <a:cs typeface="+mn-cs"/>
        </a:defRPr>
      </a:lvl4pPr>
      <a:lvl5pPr marL="2056987" indent="-228557" algn="l" defTabSz="914218" rtl="0" eaLnBrk="1" latinLnBrk="0" hangingPunct="1">
        <a:spcBef>
          <a:spcPct val="20000"/>
        </a:spcBef>
        <a:buClr>
          <a:schemeClr val="accent2">
            <a:lumMod val="75000"/>
          </a:schemeClr>
        </a:buClr>
        <a:buFont typeface="Arial" panose="020B0604020202020204" pitchFamily="34" charset="0"/>
        <a:buChar char="»"/>
        <a:defRPr sz="2000" kern="1200">
          <a:solidFill>
            <a:schemeClr val="tx1"/>
          </a:solidFill>
          <a:latin typeface="+mn-lt"/>
          <a:ea typeface="+mn-ea"/>
          <a:cs typeface="+mn-cs"/>
        </a:defRPr>
      </a:lvl5pPr>
      <a:lvl6pPr marL="2514098"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08"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17"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30"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18" rtl="0" eaLnBrk="1" latinLnBrk="0" hangingPunct="1">
        <a:defRPr sz="1900" kern="1200">
          <a:solidFill>
            <a:schemeClr val="tx1"/>
          </a:solidFill>
          <a:latin typeface="+mn-lt"/>
          <a:ea typeface="+mn-ea"/>
          <a:cs typeface="+mn-cs"/>
        </a:defRPr>
      </a:lvl1pPr>
      <a:lvl2pPr marL="457107" algn="l" defTabSz="914218" rtl="0" eaLnBrk="1" latinLnBrk="0" hangingPunct="1">
        <a:defRPr sz="1900" kern="1200">
          <a:solidFill>
            <a:schemeClr val="tx1"/>
          </a:solidFill>
          <a:latin typeface="+mn-lt"/>
          <a:ea typeface="+mn-ea"/>
          <a:cs typeface="+mn-cs"/>
        </a:defRPr>
      </a:lvl2pPr>
      <a:lvl3pPr marL="914218" algn="l" defTabSz="914218" rtl="0" eaLnBrk="1" latinLnBrk="0" hangingPunct="1">
        <a:defRPr sz="1900" kern="1200">
          <a:solidFill>
            <a:schemeClr val="tx1"/>
          </a:solidFill>
          <a:latin typeface="+mn-lt"/>
          <a:ea typeface="+mn-ea"/>
          <a:cs typeface="+mn-cs"/>
        </a:defRPr>
      </a:lvl3pPr>
      <a:lvl4pPr marL="1371328" algn="l" defTabSz="914218" rtl="0" eaLnBrk="1" latinLnBrk="0" hangingPunct="1">
        <a:defRPr sz="1900" kern="1200">
          <a:solidFill>
            <a:schemeClr val="tx1"/>
          </a:solidFill>
          <a:latin typeface="+mn-lt"/>
          <a:ea typeface="+mn-ea"/>
          <a:cs typeface="+mn-cs"/>
        </a:defRPr>
      </a:lvl4pPr>
      <a:lvl5pPr marL="1828437" algn="l" defTabSz="914218" rtl="0" eaLnBrk="1" latinLnBrk="0" hangingPunct="1">
        <a:defRPr sz="1900" kern="1200">
          <a:solidFill>
            <a:schemeClr val="tx1"/>
          </a:solidFill>
          <a:latin typeface="+mn-lt"/>
          <a:ea typeface="+mn-ea"/>
          <a:cs typeface="+mn-cs"/>
        </a:defRPr>
      </a:lvl5pPr>
      <a:lvl6pPr marL="2285550" algn="l" defTabSz="914218" rtl="0" eaLnBrk="1" latinLnBrk="0" hangingPunct="1">
        <a:defRPr sz="1900" kern="1200">
          <a:solidFill>
            <a:schemeClr val="tx1"/>
          </a:solidFill>
          <a:latin typeface="+mn-lt"/>
          <a:ea typeface="+mn-ea"/>
          <a:cs typeface="+mn-cs"/>
        </a:defRPr>
      </a:lvl6pPr>
      <a:lvl7pPr marL="2742654" algn="l" defTabSz="914218" rtl="0" eaLnBrk="1" latinLnBrk="0" hangingPunct="1">
        <a:defRPr sz="1900" kern="1200">
          <a:solidFill>
            <a:schemeClr val="tx1"/>
          </a:solidFill>
          <a:latin typeface="+mn-lt"/>
          <a:ea typeface="+mn-ea"/>
          <a:cs typeface="+mn-cs"/>
        </a:defRPr>
      </a:lvl7pPr>
      <a:lvl8pPr marL="3199760" algn="l" defTabSz="914218" rtl="0" eaLnBrk="1" latinLnBrk="0" hangingPunct="1">
        <a:defRPr sz="1900" kern="1200">
          <a:solidFill>
            <a:schemeClr val="tx1"/>
          </a:solidFill>
          <a:latin typeface="+mn-lt"/>
          <a:ea typeface="+mn-ea"/>
          <a:cs typeface="+mn-cs"/>
        </a:defRPr>
      </a:lvl8pPr>
      <a:lvl9pPr marL="3656867" algn="l" defTabSz="914218"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uams.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grants.nih.gov/grants/guide/notice-files/NOT-OD-21-015.html" TargetMode="External"/><Relationship Id="rId5" Type="http://schemas.openxmlformats.org/officeDocument/2006/relationships/image" Target="../media/image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7.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hyperlink" Target="https://grants.nih.gov/grants/guide/notice-files/NOT-OD-21-014.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43800" y="5029200"/>
            <a:ext cx="4573327" cy="1585045"/>
          </a:xfrm>
          <a:prstGeom prst="rect">
            <a:avLst/>
          </a:prstGeom>
        </p:spPr>
        <p:txBody>
          <a:bodyPr wrap="square" lIns="91424" tIns="45718" rIns="91424" bIns="45718">
            <a:spAutoFit/>
          </a:bodyPr>
          <a:lstStyle/>
          <a:p>
            <a:r>
              <a:rPr lang="en-US" sz="2000" b="1" dirty="0"/>
              <a:t>Fred Prior, PhD</a:t>
            </a:r>
          </a:p>
          <a:p>
            <a:r>
              <a:rPr lang="en-US" sz="2000" b="1" dirty="0"/>
              <a:t>Professor and Chair</a:t>
            </a:r>
          </a:p>
          <a:p>
            <a:r>
              <a:rPr lang="en-US" b="1" dirty="0"/>
              <a:t>Department of Biomedical Informatics</a:t>
            </a:r>
          </a:p>
          <a:p>
            <a:r>
              <a:rPr lang="en-US" b="1" dirty="0"/>
              <a:t>Professor of Radiology</a:t>
            </a:r>
          </a:p>
          <a:p>
            <a:r>
              <a:rPr lang="en-US" b="1" dirty="0"/>
              <a:t>University of Arkansas for Medical Sciences</a:t>
            </a:r>
          </a:p>
        </p:txBody>
      </p:sp>
      <p:sp>
        <p:nvSpPr>
          <p:cNvPr id="3" name="Subtitle 2"/>
          <p:cNvSpPr>
            <a:spLocks noGrp="1"/>
          </p:cNvSpPr>
          <p:nvPr>
            <p:ph type="subTitle" idx="1"/>
          </p:nvPr>
        </p:nvSpPr>
        <p:spPr>
          <a:xfrm>
            <a:off x="-190500" y="2819400"/>
            <a:ext cx="12573000" cy="804203"/>
          </a:xfrm>
        </p:spPr>
        <p:txBody>
          <a:bodyPr>
            <a:noAutofit/>
          </a:bodyPr>
          <a:lstStyle/>
          <a:p>
            <a:r>
              <a:rPr lang="en-US" sz="3600" b="1" dirty="0">
                <a:solidFill>
                  <a:schemeClr val="accent2">
                    <a:lumMod val="75000"/>
                  </a:schemeClr>
                </a:solidFill>
              </a:rPr>
              <a:t>NIH Data Management and Sharing Plans – Experience So Far</a:t>
            </a:r>
          </a:p>
        </p:txBody>
      </p:sp>
      <p:sp>
        <p:nvSpPr>
          <p:cNvPr id="2" name="TextBox 1">
            <a:extLst>
              <a:ext uri="{FF2B5EF4-FFF2-40B4-BE49-F238E27FC236}">
                <a16:creationId xmlns:a16="http://schemas.microsoft.com/office/drawing/2014/main" id="{6045000A-3015-35BF-B509-E33825994B3A}"/>
              </a:ext>
            </a:extLst>
          </p:cNvPr>
          <p:cNvSpPr txBox="1"/>
          <p:nvPr/>
        </p:nvSpPr>
        <p:spPr>
          <a:xfrm>
            <a:off x="152400" y="1277022"/>
            <a:ext cx="2223622" cy="384721"/>
          </a:xfrm>
          <a:prstGeom prst="rect">
            <a:avLst/>
          </a:prstGeom>
          <a:noFill/>
        </p:spPr>
        <p:txBody>
          <a:bodyPr wrap="none" rtlCol="0">
            <a:spAutoFit/>
          </a:bodyPr>
          <a:lstStyle/>
          <a:p>
            <a:r>
              <a:rPr lang="en-US" b="0" i="0" dirty="0">
                <a:solidFill>
                  <a:srgbClr val="333333"/>
                </a:solidFill>
                <a:effectLst/>
                <a:latin typeface="Open Sans" panose="020B0606030504020204" pitchFamily="34" charset="0"/>
              </a:rPr>
              <a:t>Research Seminar</a:t>
            </a:r>
          </a:p>
        </p:txBody>
      </p:sp>
      <p:pic>
        <p:nvPicPr>
          <p:cNvPr id="1026" name="Picture 2" descr="University of Arkansas for Medical Sciences Logo">
            <a:hlinkClick r:id="rId3"/>
            <a:extLst>
              <a:ext uri="{FF2B5EF4-FFF2-40B4-BE49-F238E27FC236}">
                <a16:creationId xmlns:a16="http://schemas.microsoft.com/office/drawing/2014/main" id="{F14FE60C-71D8-4637-DB70-A847B4A182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95371"/>
            <a:ext cx="2400300" cy="6350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5399F90-E9EC-64E1-B57A-4030E81BB3CD}"/>
              </a:ext>
            </a:extLst>
          </p:cNvPr>
          <p:cNvSpPr txBox="1"/>
          <p:nvPr/>
        </p:nvSpPr>
        <p:spPr>
          <a:xfrm>
            <a:off x="2951018" y="407152"/>
            <a:ext cx="6289964" cy="584775"/>
          </a:xfrm>
          <a:prstGeom prst="rect">
            <a:avLst/>
          </a:prstGeom>
          <a:noFill/>
        </p:spPr>
        <p:txBody>
          <a:bodyPr wrap="square">
            <a:spAutoFit/>
          </a:bodyPr>
          <a:lstStyle/>
          <a:p>
            <a:r>
              <a:rPr lang="en-US" sz="3200" b="0" i="0" dirty="0">
                <a:effectLst/>
                <a:latin typeface="Fira Sans" panose="020B0503050000020004" pitchFamily="34" charset="0"/>
              </a:rPr>
              <a:t>Research and Innovation</a:t>
            </a:r>
            <a:endParaRPr lang="en-US" sz="3200" dirty="0"/>
          </a:p>
        </p:txBody>
      </p:sp>
      <p:cxnSp>
        <p:nvCxnSpPr>
          <p:cNvPr id="9" name="Straight Connector 8">
            <a:extLst>
              <a:ext uri="{FF2B5EF4-FFF2-40B4-BE49-F238E27FC236}">
                <a16:creationId xmlns:a16="http://schemas.microsoft.com/office/drawing/2014/main" id="{340D2567-8EF5-CF07-DEE3-0E13C921046D}"/>
              </a:ext>
            </a:extLst>
          </p:cNvPr>
          <p:cNvCxnSpPr/>
          <p:nvPr/>
        </p:nvCxnSpPr>
        <p:spPr>
          <a:xfrm>
            <a:off x="2667000" y="244572"/>
            <a:ext cx="0" cy="685800"/>
          </a:xfrm>
          <a:prstGeom prst="line">
            <a:avLst/>
          </a:prstGeom>
          <a:ln w="38100">
            <a:solidFill>
              <a:srgbClr val="9D213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169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3" name="Google Shape;463;g1b0571cebe9_1_148"/>
          <p:cNvSpPr txBox="1">
            <a:spLocks noGrp="1"/>
          </p:cNvSpPr>
          <p:nvPr>
            <p:ph type="title"/>
          </p:nvPr>
        </p:nvSpPr>
        <p:spPr>
          <a:xfrm>
            <a:off x="914400" y="152400"/>
            <a:ext cx="9858383" cy="1010878"/>
          </a:xfrm>
          <a:prstGeom prst="rect">
            <a:avLst/>
          </a:prstGeom>
          <a:noFill/>
          <a:ln>
            <a:noFill/>
          </a:ln>
        </p:spPr>
        <p:txBody>
          <a:bodyPr spcFirstLastPara="1" wrap="square" lIns="91425" tIns="45700" rIns="91425" bIns="45700" anchor="b" anchorCtr="0">
            <a:normAutofit/>
          </a:bodyPr>
          <a:lstStyle/>
          <a:p>
            <a:pPr marL="0" lvl="0" indent="0" rtl="0">
              <a:lnSpc>
                <a:spcPct val="90000"/>
              </a:lnSpc>
              <a:spcBef>
                <a:spcPts val="0"/>
              </a:spcBef>
              <a:spcAft>
                <a:spcPts val="0"/>
              </a:spcAft>
              <a:buClr>
                <a:schemeClr val="dk1"/>
              </a:buClr>
              <a:buSzPts val="4400"/>
              <a:buFont typeface="Century Schoolbook"/>
              <a:buNone/>
            </a:pPr>
            <a:r>
              <a:rPr lang="en-US" dirty="0"/>
              <a:t>Data Description</a:t>
            </a:r>
            <a:endParaRPr dirty="0"/>
          </a:p>
        </p:txBody>
      </p:sp>
      <p:grpSp>
        <p:nvGrpSpPr>
          <p:cNvPr id="466" name="Google Shape;466;g1b0571cebe9_1_148" descr="Blue icons showing a computer chip, a stack of servers, and a checklist"/>
          <p:cNvGrpSpPr/>
          <p:nvPr/>
        </p:nvGrpSpPr>
        <p:grpSpPr>
          <a:xfrm>
            <a:off x="685800" y="1524000"/>
            <a:ext cx="10972799" cy="4861878"/>
            <a:chOff x="3810" y="599913"/>
            <a:chExt cx="9850569" cy="3049444"/>
          </a:xfrm>
        </p:grpSpPr>
        <p:sp>
          <p:nvSpPr>
            <p:cNvPr id="467" name="Google Shape;467;g1b0571cebe9_1_148"/>
            <p:cNvSpPr/>
            <p:nvPr/>
          </p:nvSpPr>
          <p:spPr>
            <a:xfrm>
              <a:off x="3810" y="599913"/>
              <a:ext cx="1029164" cy="1029164"/>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p>
          </p:txBody>
        </p:sp>
        <p:sp>
          <p:nvSpPr>
            <p:cNvPr id="468" name="Google Shape;468;g1b0571cebe9_1_148"/>
            <p:cNvSpPr/>
            <p:nvPr/>
          </p:nvSpPr>
          <p:spPr>
            <a:xfrm>
              <a:off x="3810" y="1758148"/>
              <a:ext cx="2940468" cy="63403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p>
          </p:txBody>
        </p:sp>
        <p:sp>
          <p:nvSpPr>
            <p:cNvPr id="469" name="Google Shape;469;g1b0571cebe9_1_148"/>
            <p:cNvSpPr txBox="1"/>
            <p:nvPr/>
          </p:nvSpPr>
          <p:spPr>
            <a:xfrm>
              <a:off x="3810" y="1758148"/>
              <a:ext cx="2940468" cy="63403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entury Schoolbook"/>
                <a:buNone/>
              </a:pPr>
              <a:r>
                <a:rPr lang="en-US" sz="2000" b="1" dirty="0">
                  <a:solidFill>
                    <a:schemeClr val="dk1"/>
                  </a:solidFill>
                  <a:latin typeface="Century Schoolbook"/>
                  <a:ea typeface="Century Schoolbook"/>
                  <a:cs typeface="Century Schoolbook"/>
                  <a:sym typeface="Century Schoolbook"/>
                </a:rPr>
                <a:t>The type and amount of data that will be collected or used</a:t>
              </a:r>
              <a:endParaRPr sz="2000" dirty="0">
                <a:solidFill>
                  <a:schemeClr val="dk1"/>
                </a:solidFill>
                <a:latin typeface="Century Schoolbook"/>
                <a:ea typeface="Century Schoolbook"/>
                <a:cs typeface="Century Schoolbook"/>
                <a:sym typeface="Century Schoolbook"/>
              </a:endParaRPr>
            </a:p>
          </p:txBody>
        </p:sp>
        <p:sp>
          <p:nvSpPr>
            <p:cNvPr id="470" name="Google Shape;470;g1b0571cebe9_1_148"/>
            <p:cNvSpPr/>
            <p:nvPr/>
          </p:nvSpPr>
          <p:spPr>
            <a:xfrm>
              <a:off x="3810" y="2452220"/>
              <a:ext cx="2940468" cy="114934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p>
          </p:txBody>
        </p:sp>
        <p:sp>
          <p:nvSpPr>
            <p:cNvPr id="471" name="Google Shape;471;g1b0571cebe9_1_148"/>
            <p:cNvSpPr txBox="1"/>
            <p:nvPr/>
          </p:nvSpPr>
          <p:spPr>
            <a:xfrm>
              <a:off x="3810" y="2500014"/>
              <a:ext cx="2940468" cy="114934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Century Schoolbook"/>
                <a:buNone/>
              </a:pPr>
              <a:r>
                <a:rPr lang="en-US" sz="1800" dirty="0">
                  <a:solidFill>
                    <a:schemeClr val="dk1"/>
                  </a:solidFill>
                  <a:latin typeface="Century Schoolbook"/>
                  <a:ea typeface="Century Schoolbook"/>
                  <a:cs typeface="Century Schoolbook"/>
                  <a:sym typeface="Century Schoolbook"/>
                </a:rPr>
                <a:t>Data modality (e.g., imaging, genomic, survey)</a:t>
              </a:r>
              <a:endParaRPr sz="3200" dirty="0"/>
            </a:p>
            <a:p>
              <a:pPr marL="0" marR="0" lvl="0" indent="0" algn="l" rtl="0">
                <a:lnSpc>
                  <a:spcPct val="100000"/>
                </a:lnSpc>
                <a:spcBef>
                  <a:spcPts val="385"/>
                </a:spcBef>
                <a:spcAft>
                  <a:spcPts val="0"/>
                </a:spcAft>
                <a:buClr>
                  <a:schemeClr val="dk1"/>
                </a:buClr>
                <a:buSzPts val="1100"/>
                <a:buFont typeface="Century Schoolbook"/>
                <a:buNone/>
              </a:pPr>
              <a:r>
                <a:rPr lang="en-US" sz="1800" dirty="0">
                  <a:solidFill>
                    <a:schemeClr val="dk1"/>
                  </a:solidFill>
                  <a:latin typeface="Century Schoolbook"/>
                  <a:ea typeface="Century Schoolbook"/>
                  <a:cs typeface="Century Schoolbook"/>
                  <a:sym typeface="Century Schoolbook"/>
                </a:rPr>
                <a:t>Level of aggregation (e.g., individual or aggregated)</a:t>
              </a:r>
              <a:endParaRPr sz="3200" dirty="0"/>
            </a:p>
            <a:p>
              <a:pPr marL="0" marR="0" lvl="0" indent="0" algn="l" rtl="0">
                <a:lnSpc>
                  <a:spcPct val="100000"/>
                </a:lnSpc>
                <a:spcBef>
                  <a:spcPts val="385"/>
                </a:spcBef>
                <a:spcAft>
                  <a:spcPts val="0"/>
                </a:spcAft>
                <a:buClr>
                  <a:schemeClr val="dk1"/>
                </a:buClr>
                <a:buSzPts val="1100"/>
                <a:buFont typeface="Century Schoolbook"/>
                <a:buNone/>
              </a:pPr>
              <a:r>
                <a:rPr lang="en-US" sz="1800" dirty="0">
                  <a:solidFill>
                    <a:schemeClr val="dk1"/>
                  </a:solidFill>
                  <a:latin typeface="Century Schoolbook"/>
                  <a:ea typeface="Century Schoolbook"/>
                  <a:cs typeface="Century Schoolbook"/>
                  <a:sym typeface="Century Schoolbook"/>
                </a:rPr>
                <a:t>Degree of data processing (e.g., raw vs processed data)</a:t>
              </a:r>
              <a:endParaRPr sz="3200" dirty="0"/>
            </a:p>
          </p:txBody>
        </p:sp>
        <p:sp>
          <p:nvSpPr>
            <p:cNvPr id="472" name="Google Shape;472;g1b0571cebe9_1_148"/>
            <p:cNvSpPr/>
            <p:nvPr/>
          </p:nvSpPr>
          <p:spPr>
            <a:xfrm>
              <a:off x="3458861" y="599913"/>
              <a:ext cx="1029164" cy="1029164"/>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p>
          </p:txBody>
        </p:sp>
        <p:sp>
          <p:nvSpPr>
            <p:cNvPr id="473" name="Google Shape;473;g1b0571cebe9_1_148"/>
            <p:cNvSpPr/>
            <p:nvPr/>
          </p:nvSpPr>
          <p:spPr>
            <a:xfrm>
              <a:off x="3458861" y="1758148"/>
              <a:ext cx="2940468" cy="63403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p>
          </p:txBody>
        </p:sp>
        <p:sp>
          <p:nvSpPr>
            <p:cNvPr id="474" name="Google Shape;474;g1b0571cebe9_1_148"/>
            <p:cNvSpPr txBox="1"/>
            <p:nvPr/>
          </p:nvSpPr>
          <p:spPr>
            <a:xfrm>
              <a:off x="3338894" y="1788165"/>
              <a:ext cx="2753116" cy="63403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entury Schoolbook"/>
                <a:buNone/>
              </a:pPr>
              <a:r>
                <a:rPr lang="en-US" sz="2000" b="1" dirty="0">
                  <a:solidFill>
                    <a:schemeClr val="dk1"/>
                  </a:solidFill>
                  <a:latin typeface="Century Schoolbook"/>
                  <a:ea typeface="Century Schoolbook"/>
                  <a:cs typeface="Century Schoolbook"/>
                  <a:sym typeface="Century Schoolbook"/>
                </a:rPr>
                <a:t>What data will be shared</a:t>
              </a:r>
              <a:endParaRPr sz="2000" dirty="0">
                <a:solidFill>
                  <a:schemeClr val="dk1"/>
                </a:solidFill>
                <a:latin typeface="Century Schoolbook"/>
                <a:ea typeface="Century Schoolbook"/>
                <a:cs typeface="Century Schoolbook"/>
                <a:sym typeface="Century Schoolbook"/>
              </a:endParaRPr>
            </a:p>
          </p:txBody>
        </p:sp>
        <p:sp>
          <p:nvSpPr>
            <p:cNvPr id="475" name="Google Shape;475;g1b0571cebe9_1_148"/>
            <p:cNvSpPr/>
            <p:nvPr/>
          </p:nvSpPr>
          <p:spPr>
            <a:xfrm>
              <a:off x="3458861" y="2452220"/>
              <a:ext cx="2940468" cy="114934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p>
          </p:txBody>
        </p:sp>
        <p:sp>
          <p:nvSpPr>
            <p:cNvPr id="476" name="Google Shape;476;g1b0571cebe9_1_148"/>
            <p:cNvSpPr txBox="1"/>
            <p:nvPr/>
          </p:nvSpPr>
          <p:spPr>
            <a:xfrm>
              <a:off x="3458861" y="2500014"/>
              <a:ext cx="2940468" cy="114934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Century Schoolbook"/>
                <a:buNone/>
              </a:pPr>
              <a:r>
                <a:rPr lang="en-US" sz="1800" dirty="0">
                  <a:solidFill>
                    <a:schemeClr val="dk1"/>
                  </a:solidFill>
                  <a:latin typeface="Century Schoolbook"/>
                  <a:ea typeface="Century Schoolbook"/>
                  <a:cs typeface="Century Schoolbook"/>
                  <a:sym typeface="Century Schoolbook"/>
                </a:rPr>
                <a:t>Including rationale for data that are not shared (e.g., legal or ethical considerations)</a:t>
              </a:r>
              <a:endParaRPr sz="3200" dirty="0"/>
            </a:p>
          </p:txBody>
        </p:sp>
        <p:sp>
          <p:nvSpPr>
            <p:cNvPr id="477" name="Google Shape;477;g1b0571cebe9_1_148"/>
            <p:cNvSpPr/>
            <p:nvPr/>
          </p:nvSpPr>
          <p:spPr>
            <a:xfrm>
              <a:off x="6913911" y="599913"/>
              <a:ext cx="1029164" cy="1029164"/>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p>
          </p:txBody>
        </p:sp>
        <p:sp>
          <p:nvSpPr>
            <p:cNvPr id="478" name="Google Shape;478;g1b0571cebe9_1_148"/>
            <p:cNvSpPr/>
            <p:nvPr/>
          </p:nvSpPr>
          <p:spPr>
            <a:xfrm>
              <a:off x="6913911" y="1758148"/>
              <a:ext cx="2940468" cy="63403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p>
          </p:txBody>
        </p:sp>
        <p:sp>
          <p:nvSpPr>
            <p:cNvPr id="479" name="Google Shape;479;g1b0571cebe9_1_148"/>
            <p:cNvSpPr txBox="1"/>
            <p:nvPr/>
          </p:nvSpPr>
          <p:spPr>
            <a:xfrm>
              <a:off x="6913911" y="1646925"/>
              <a:ext cx="2940468" cy="63403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400"/>
                <a:buFont typeface="Century Schoolbook"/>
                <a:buNone/>
              </a:pPr>
              <a:r>
                <a:rPr lang="en-US" sz="2000" b="1" dirty="0">
                  <a:solidFill>
                    <a:schemeClr val="dk1"/>
                  </a:solidFill>
                  <a:latin typeface="Century Schoolbook"/>
                  <a:ea typeface="Century Schoolbook"/>
                  <a:cs typeface="Century Schoolbook"/>
                  <a:sym typeface="Century Schoolbook"/>
                </a:rPr>
                <a:t>What metadata and documentation will be included to facilitate interpretation</a:t>
              </a:r>
              <a:endParaRPr sz="2000" dirty="0">
                <a:solidFill>
                  <a:schemeClr val="dk1"/>
                </a:solidFill>
                <a:latin typeface="Century Schoolbook"/>
                <a:ea typeface="Century Schoolbook"/>
                <a:cs typeface="Century Schoolbook"/>
                <a:sym typeface="Century Schoolbook"/>
              </a:endParaRPr>
            </a:p>
          </p:txBody>
        </p:sp>
        <p:sp>
          <p:nvSpPr>
            <p:cNvPr id="480" name="Google Shape;480;g1b0571cebe9_1_148"/>
            <p:cNvSpPr/>
            <p:nvPr/>
          </p:nvSpPr>
          <p:spPr>
            <a:xfrm>
              <a:off x="6913911" y="2452220"/>
              <a:ext cx="2940468" cy="114934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p>
          </p:txBody>
        </p:sp>
        <p:sp>
          <p:nvSpPr>
            <p:cNvPr id="481" name="Google Shape;481;g1b0571cebe9_1_148"/>
            <p:cNvSpPr txBox="1"/>
            <p:nvPr/>
          </p:nvSpPr>
          <p:spPr>
            <a:xfrm>
              <a:off x="6913911" y="2500014"/>
              <a:ext cx="2940468" cy="114934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Century Schoolbook"/>
                <a:buNone/>
              </a:pPr>
              <a:r>
                <a:rPr lang="en-US" sz="1800" dirty="0">
                  <a:solidFill>
                    <a:schemeClr val="dk1"/>
                  </a:solidFill>
                  <a:latin typeface="Century Schoolbook"/>
                  <a:ea typeface="Century Schoolbook"/>
                  <a:cs typeface="Century Schoolbook"/>
                  <a:sym typeface="Century Schoolbook"/>
                </a:rPr>
                <a:t>Metadata standards</a:t>
              </a:r>
              <a:endParaRPr sz="3200" dirty="0"/>
            </a:p>
            <a:p>
              <a:pPr marL="0" marR="0" lvl="0" indent="0" algn="l" rtl="0">
                <a:lnSpc>
                  <a:spcPct val="100000"/>
                </a:lnSpc>
                <a:spcBef>
                  <a:spcPts val="385"/>
                </a:spcBef>
                <a:spcAft>
                  <a:spcPts val="0"/>
                </a:spcAft>
                <a:buClr>
                  <a:schemeClr val="dk1"/>
                </a:buClr>
                <a:buSzPts val="1100"/>
                <a:buFont typeface="Century Schoolbook"/>
                <a:buNone/>
              </a:pPr>
              <a:r>
                <a:rPr lang="en-US" sz="1800" dirty="0">
                  <a:solidFill>
                    <a:schemeClr val="dk1"/>
                  </a:solidFill>
                  <a:latin typeface="Century Schoolbook"/>
                  <a:ea typeface="Century Schoolbook"/>
                  <a:cs typeface="Century Schoolbook"/>
                  <a:sym typeface="Century Schoolbook"/>
                </a:rPr>
                <a:t>Study protocols</a:t>
              </a:r>
              <a:endParaRPr sz="3200" dirty="0"/>
            </a:p>
            <a:p>
              <a:pPr marL="0" marR="0" lvl="0" indent="0" algn="l" rtl="0">
                <a:lnSpc>
                  <a:spcPct val="100000"/>
                </a:lnSpc>
                <a:spcBef>
                  <a:spcPts val="385"/>
                </a:spcBef>
                <a:spcAft>
                  <a:spcPts val="0"/>
                </a:spcAft>
                <a:buClr>
                  <a:schemeClr val="dk1"/>
                </a:buClr>
                <a:buSzPts val="1100"/>
                <a:buFont typeface="Century Schoolbook"/>
                <a:buNone/>
              </a:pPr>
              <a:r>
                <a:rPr lang="en-US" sz="1800" dirty="0">
                  <a:solidFill>
                    <a:schemeClr val="dk1"/>
                  </a:solidFill>
                  <a:latin typeface="Century Schoolbook"/>
                  <a:ea typeface="Century Schoolbook"/>
                  <a:cs typeface="Century Schoolbook"/>
                  <a:sym typeface="Century Schoolbook"/>
                </a:rPr>
                <a:t>Codebooks</a:t>
              </a:r>
              <a:endParaRPr sz="3200" dirty="0"/>
            </a:p>
            <a:p>
              <a:pPr marL="0" marR="0" lvl="0" indent="0" algn="l" rtl="0">
                <a:lnSpc>
                  <a:spcPct val="100000"/>
                </a:lnSpc>
                <a:spcBef>
                  <a:spcPts val="385"/>
                </a:spcBef>
                <a:spcAft>
                  <a:spcPts val="0"/>
                </a:spcAft>
                <a:buClr>
                  <a:schemeClr val="dk1"/>
                </a:buClr>
                <a:buSzPts val="1100"/>
                <a:buFont typeface="Century Schoolbook"/>
                <a:buNone/>
              </a:pPr>
              <a:r>
                <a:rPr lang="en-US" sz="1800" dirty="0">
                  <a:solidFill>
                    <a:schemeClr val="dk1"/>
                  </a:solidFill>
                  <a:latin typeface="Century Schoolbook"/>
                  <a:ea typeface="Century Schoolbook"/>
                  <a:cs typeface="Century Schoolbook"/>
                  <a:sym typeface="Century Schoolbook"/>
                </a:rPr>
                <a:t>Data collection instruments</a:t>
              </a:r>
              <a:endParaRPr sz="3200" dirty="0"/>
            </a:p>
          </p:txBody>
        </p:sp>
      </p:grpSp>
    </p:spTree>
    <p:extLst>
      <p:ext uri="{BB962C8B-B14F-4D97-AF65-F5344CB8AC3E}">
        <p14:creationId xmlns:p14="http://schemas.microsoft.com/office/powerpoint/2010/main" val="3751574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g1b0571cebe9_1_189"/>
          <p:cNvSpPr txBox="1">
            <a:spLocks noGrp="1"/>
          </p:cNvSpPr>
          <p:nvPr>
            <p:ph type="title"/>
          </p:nvPr>
        </p:nvSpPr>
        <p:spPr>
          <a:xfrm>
            <a:off x="800123" y="304800"/>
            <a:ext cx="4038600" cy="13563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entury Schoolbook"/>
              <a:buNone/>
            </a:pPr>
            <a:r>
              <a:rPr lang="en-US" dirty="0"/>
              <a:t>Related tools, software, code</a:t>
            </a:r>
            <a:endParaRPr dirty="0"/>
          </a:p>
        </p:txBody>
      </p:sp>
      <p:sp>
        <p:nvSpPr>
          <p:cNvPr id="508" name="Google Shape;508;g1b0571cebe9_1_189"/>
          <p:cNvSpPr txBox="1">
            <a:spLocks noGrp="1"/>
          </p:cNvSpPr>
          <p:nvPr>
            <p:ph type="body" idx="1"/>
          </p:nvPr>
        </p:nvSpPr>
        <p:spPr>
          <a:xfrm>
            <a:off x="381000" y="1929168"/>
            <a:ext cx="5715000" cy="4246562"/>
          </a:xfrm>
          <a:prstGeom prst="rect">
            <a:avLst/>
          </a:prstGeom>
          <a:noFill/>
          <a:ln>
            <a:noFill/>
          </a:ln>
        </p:spPr>
        <p:txBody>
          <a:bodyPr spcFirstLastPara="1" wrap="square" lIns="91425" tIns="45700" rIns="91425" bIns="45700" anchor="t" anchorCtr="0">
            <a:normAutofit fontScale="92500" lnSpcReduction="20000"/>
          </a:bodyPr>
          <a:lstStyle/>
          <a:p>
            <a:pPr marL="457200" lvl="0" indent="-419100">
              <a:lnSpc>
                <a:spcPct val="105000"/>
              </a:lnSpc>
              <a:spcBef>
                <a:spcPts val="0"/>
              </a:spcBef>
              <a:spcAft>
                <a:spcPts val="0"/>
              </a:spcAft>
              <a:buSzPts val="3000"/>
            </a:pPr>
            <a:r>
              <a:rPr lang="en-US" dirty="0"/>
              <a:t>Specialized tools that are needed to access the shared data</a:t>
            </a:r>
            <a:endParaRPr dirty="0"/>
          </a:p>
          <a:p>
            <a:pPr marL="457200" lvl="0" indent="-419100">
              <a:lnSpc>
                <a:spcPct val="105000"/>
              </a:lnSpc>
              <a:spcBef>
                <a:spcPts val="0"/>
              </a:spcBef>
              <a:spcAft>
                <a:spcPts val="0"/>
              </a:spcAft>
              <a:buSzPts val="3000"/>
            </a:pPr>
            <a:r>
              <a:rPr lang="en-US" dirty="0"/>
              <a:t>Names of specific software tools (e.g., SAS, FSL, GATK, etc.)</a:t>
            </a:r>
            <a:endParaRPr dirty="0"/>
          </a:p>
          <a:p>
            <a:pPr marL="457200" lvl="0" indent="-419100">
              <a:lnSpc>
                <a:spcPct val="105000"/>
              </a:lnSpc>
              <a:spcBef>
                <a:spcPts val="0"/>
              </a:spcBef>
              <a:spcAft>
                <a:spcPts val="0"/>
              </a:spcAft>
              <a:buSzPts val="3000"/>
            </a:pPr>
            <a:r>
              <a:rPr lang="en-US" dirty="0"/>
              <a:t>Availability of tools (e.g., open source, commercial product)</a:t>
            </a:r>
            <a:endParaRPr dirty="0"/>
          </a:p>
          <a:p>
            <a:pPr marL="457200" lvl="0" indent="-419100">
              <a:lnSpc>
                <a:spcPct val="105000"/>
              </a:lnSpc>
              <a:spcBef>
                <a:spcPts val="0"/>
              </a:spcBef>
              <a:spcAft>
                <a:spcPts val="0"/>
              </a:spcAft>
              <a:buSzPts val="3000"/>
            </a:pPr>
            <a:r>
              <a:rPr lang="en-US" dirty="0"/>
              <a:t>Expected lifespan of the tools compared to length of data availability</a:t>
            </a:r>
            <a:endParaRPr dirty="0"/>
          </a:p>
          <a:p>
            <a:pPr marL="182880" lvl="0" indent="-91440" algn="l" rtl="0">
              <a:lnSpc>
                <a:spcPct val="95000"/>
              </a:lnSpc>
              <a:spcBef>
                <a:spcPts val="1600"/>
              </a:spcBef>
              <a:spcAft>
                <a:spcPts val="0"/>
              </a:spcAft>
              <a:buSzPts val="1440"/>
              <a:buNone/>
            </a:pPr>
            <a:endParaRPr dirty="0"/>
          </a:p>
        </p:txBody>
      </p:sp>
      <p:sp>
        <p:nvSpPr>
          <p:cNvPr id="5" name="Google Shape;514;g1b0571cebe9_1_195">
            <a:extLst>
              <a:ext uri="{FF2B5EF4-FFF2-40B4-BE49-F238E27FC236}">
                <a16:creationId xmlns:a16="http://schemas.microsoft.com/office/drawing/2014/main" id="{D9BBA80A-CF76-224D-E13C-A1B5904D243C}"/>
              </a:ext>
            </a:extLst>
          </p:cNvPr>
          <p:cNvSpPr txBox="1">
            <a:spLocks/>
          </p:cNvSpPr>
          <p:nvPr/>
        </p:nvSpPr>
        <p:spPr>
          <a:xfrm>
            <a:off x="7560106" y="-152400"/>
            <a:ext cx="3810000" cy="1356300"/>
          </a:xfrm>
          <a:prstGeom prst="rect">
            <a:avLst/>
          </a:prstGeom>
          <a:noFill/>
          <a:ln>
            <a:noFill/>
          </a:ln>
        </p:spPr>
        <p:txBody>
          <a:bodyPr spcFirstLastPara="1" vert="horz" wrap="square" lIns="91425" tIns="45700" rIns="91425" bIns="45700" rtlCol="0" anchor="b" anchorCtr="0">
            <a:normAutofit/>
          </a:bodyPr>
          <a:lstStyle>
            <a:lvl1pPr algn="ctr" defTabSz="914218" rtl="0" eaLnBrk="1" latinLnBrk="0" hangingPunct="1">
              <a:spcBef>
                <a:spcPct val="0"/>
              </a:spcBef>
              <a:buNone/>
              <a:defRPr sz="4400" kern="1200">
                <a:solidFill>
                  <a:schemeClr val="tx1"/>
                </a:solidFill>
                <a:latin typeface="+mj-lt"/>
                <a:ea typeface="+mj-ea"/>
                <a:cs typeface="+mj-cs"/>
              </a:defRPr>
            </a:lvl1pPr>
          </a:lstStyle>
          <a:p>
            <a:pPr algn="l">
              <a:lnSpc>
                <a:spcPct val="90000"/>
              </a:lnSpc>
              <a:spcBef>
                <a:spcPts val="0"/>
              </a:spcBef>
              <a:buClr>
                <a:schemeClr val="dk1"/>
              </a:buClr>
              <a:buSzPts val="4400"/>
              <a:buFont typeface="Century Schoolbook"/>
              <a:buNone/>
            </a:pPr>
            <a:r>
              <a:rPr lang="en-US" dirty="0"/>
              <a:t>Standards</a:t>
            </a:r>
          </a:p>
        </p:txBody>
      </p:sp>
      <p:sp>
        <p:nvSpPr>
          <p:cNvPr id="6" name="Google Shape;515;g1b0571cebe9_1_195">
            <a:extLst>
              <a:ext uri="{FF2B5EF4-FFF2-40B4-BE49-F238E27FC236}">
                <a16:creationId xmlns:a16="http://schemas.microsoft.com/office/drawing/2014/main" id="{D09983F1-0E70-9523-011A-76264D8E6591}"/>
              </a:ext>
            </a:extLst>
          </p:cNvPr>
          <p:cNvSpPr txBox="1">
            <a:spLocks/>
          </p:cNvSpPr>
          <p:nvPr/>
        </p:nvSpPr>
        <p:spPr>
          <a:xfrm>
            <a:off x="7162800" y="1828800"/>
            <a:ext cx="4782509" cy="4246562"/>
          </a:xfrm>
          <a:prstGeom prst="rect">
            <a:avLst/>
          </a:prstGeom>
          <a:noFill/>
          <a:ln>
            <a:noFill/>
          </a:ln>
        </p:spPr>
        <p:txBody>
          <a:bodyPr spcFirstLastPara="1" vert="horz" wrap="square" lIns="91425" tIns="45700" rIns="91425" bIns="45700" rtlCol="0" anchor="t" anchorCtr="0">
            <a:normAutofit/>
          </a:bodyPr>
          <a:lstStyle>
            <a:lvl1pPr marL="342834" indent="-342834" algn="l" defTabSz="914218" rtl="0" eaLnBrk="1" latinLnBrk="0" hangingPunct="1">
              <a:spcBef>
                <a:spcPct val="20000"/>
              </a:spcBef>
              <a:buClr>
                <a:schemeClr val="accent2">
                  <a:lumMod val="75000"/>
                </a:schemeClr>
              </a:buClr>
              <a:buFont typeface="Arial" panose="020B0604020202020204" pitchFamily="34" charset="0"/>
              <a:buChar char="•"/>
              <a:defRPr sz="3200" kern="1200">
                <a:solidFill>
                  <a:schemeClr val="tx1"/>
                </a:solidFill>
                <a:latin typeface="+mn-lt"/>
                <a:ea typeface="+mn-ea"/>
                <a:cs typeface="+mn-cs"/>
              </a:defRPr>
            </a:lvl1pPr>
            <a:lvl2pPr marL="742801" indent="-285697" algn="l" defTabSz="914218" rtl="0" eaLnBrk="1" latinLnBrk="0" hangingPunct="1">
              <a:spcBef>
                <a:spcPct val="20000"/>
              </a:spcBef>
              <a:buClr>
                <a:schemeClr val="accent2">
                  <a:lumMod val="75000"/>
                </a:schemeClr>
              </a:buClr>
              <a:buFont typeface="Arial" panose="020B0604020202020204" pitchFamily="34" charset="0"/>
              <a:buChar char="–"/>
              <a:defRPr sz="2800" kern="1200">
                <a:solidFill>
                  <a:schemeClr val="tx1"/>
                </a:solidFill>
                <a:latin typeface="+mn-lt"/>
                <a:ea typeface="+mn-ea"/>
                <a:cs typeface="+mn-cs"/>
              </a:defRPr>
            </a:lvl2pPr>
            <a:lvl3pPr marL="1142774" indent="-228557" algn="l" defTabSz="914218" rtl="0" eaLnBrk="1" latinLnBrk="0" hangingPunct="1">
              <a:spcBef>
                <a:spcPct val="20000"/>
              </a:spcBef>
              <a:buClr>
                <a:schemeClr val="accent2">
                  <a:lumMod val="75000"/>
                </a:schemeClr>
              </a:buClr>
              <a:buFont typeface="Arial" panose="020B0604020202020204" pitchFamily="34" charset="0"/>
              <a:buChar char="•"/>
              <a:defRPr sz="2400" kern="1200">
                <a:solidFill>
                  <a:schemeClr val="tx1"/>
                </a:solidFill>
                <a:latin typeface="+mn-lt"/>
                <a:ea typeface="+mn-ea"/>
                <a:cs typeface="+mn-cs"/>
              </a:defRPr>
            </a:lvl3pPr>
            <a:lvl4pPr marL="1599880" indent="-228557" algn="l" defTabSz="914218" rtl="0" eaLnBrk="1" latinLnBrk="0" hangingPunct="1">
              <a:spcBef>
                <a:spcPct val="20000"/>
              </a:spcBef>
              <a:buClr>
                <a:schemeClr val="accent2">
                  <a:lumMod val="75000"/>
                </a:schemeClr>
              </a:buClr>
              <a:buFont typeface="Arial" panose="020B0604020202020204" pitchFamily="34" charset="0"/>
              <a:buChar char="–"/>
              <a:defRPr sz="2000" kern="1200">
                <a:solidFill>
                  <a:schemeClr val="tx1"/>
                </a:solidFill>
                <a:latin typeface="+mn-lt"/>
                <a:ea typeface="+mn-ea"/>
                <a:cs typeface="+mn-cs"/>
              </a:defRPr>
            </a:lvl4pPr>
            <a:lvl5pPr marL="2056987" indent="-228557" algn="l" defTabSz="914218" rtl="0" eaLnBrk="1" latinLnBrk="0" hangingPunct="1">
              <a:spcBef>
                <a:spcPct val="20000"/>
              </a:spcBef>
              <a:buClr>
                <a:schemeClr val="accent2">
                  <a:lumMod val="75000"/>
                </a:schemeClr>
              </a:buClr>
              <a:buFont typeface="Arial" panose="020B0604020202020204" pitchFamily="34" charset="0"/>
              <a:buChar char="»"/>
              <a:defRPr sz="2000" kern="1200">
                <a:solidFill>
                  <a:schemeClr val="tx1"/>
                </a:solidFill>
                <a:latin typeface="+mn-lt"/>
                <a:ea typeface="+mn-ea"/>
                <a:cs typeface="+mn-cs"/>
              </a:defRPr>
            </a:lvl5pPr>
            <a:lvl6pPr marL="2514098"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08"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17"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30"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19100">
              <a:lnSpc>
                <a:spcPct val="85000"/>
              </a:lnSpc>
              <a:spcBef>
                <a:spcPts val="0"/>
              </a:spcBef>
              <a:buSzPts val="3000"/>
            </a:pPr>
            <a:r>
              <a:rPr lang="en-US" sz="3000" dirty="0"/>
              <a:t>Data formats</a:t>
            </a:r>
          </a:p>
          <a:p>
            <a:pPr marL="457200" indent="-419100">
              <a:lnSpc>
                <a:spcPct val="85000"/>
              </a:lnSpc>
              <a:spcBef>
                <a:spcPts val="0"/>
              </a:spcBef>
              <a:buSzPts val="3000"/>
            </a:pPr>
            <a:r>
              <a:rPr lang="en-US" sz="3000" dirty="0"/>
              <a:t>Data dictionaries</a:t>
            </a:r>
          </a:p>
          <a:p>
            <a:pPr marL="457200" indent="-419100">
              <a:lnSpc>
                <a:spcPct val="85000"/>
              </a:lnSpc>
              <a:spcBef>
                <a:spcPts val="0"/>
              </a:spcBef>
              <a:buSzPts val="3000"/>
            </a:pPr>
            <a:r>
              <a:rPr lang="en-US" sz="3000" dirty="0"/>
              <a:t>Common Data Elements</a:t>
            </a:r>
          </a:p>
          <a:p>
            <a:pPr marL="457200" indent="-419100">
              <a:lnSpc>
                <a:spcPct val="85000"/>
              </a:lnSpc>
              <a:spcBef>
                <a:spcPts val="0"/>
              </a:spcBef>
              <a:buSzPts val="3000"/>
            </a:pPr>
            <a:r>
              <a:rPr lang="en-US" sz="3000" dirty="0"/>
              <a:t>Identifiers</a:t>
            </a:r>
          </a:p>
          <a:p>
            <a:pPr marL="457200" indent="-419100">
              <a:lnSpc>
                <a:spcPct val="85000"/>
              </a:lnSpc>
              <a:spcBef>
                <a:spcPts val="0"/>
              </a:spcBef>
              <a:buSzPts val="3000"/>
            </a:pPr>
            <a:r>
              <a:rPr lang="en-US" sz="3000" dirty="0"/>
              <a:t>Definitions</a:t>
            </a:r>
          </a:p>
          <a:p>
            <a:pPr marL="457200" indent="-419100">
              <a:lnSpc>
                <a:spcPct val="85000"/>
              </a:lnSpc>
              <a:spcBef>
                <a:spcPts val="0"/>
              </a:spcBef>
              <a:buSzPts val="3000"/>
            </a:pPr>
            <a:r>
              <a:rPr lang="en-US" sz="3000" dirty="0"/>
              <a:t>Indicate when no consensus standard exists</a:t>
            </a:r>
          </a:p>
        </p:txBody>
      </p:sp>
      <p:pic>
        <p:nvPicPr>
          <p:cNvPr id="7" name="Google Shape;509;g1b0571cebe9_1_189" descr="Tools">
            <a:extLst>
              <a:ext uri="{FF2B5EF4-FFF2-40B4-BE49-F238E27FC236}">
                <a16:creationId xmlns:a16="http://schemas.microsoft.com/office/drawing/2014/main" id="{619313CD-8AF7-D181-99A9-07A4B101C15E}"/>
              </a:ext>
            </a:extLst>
          </p:cNvPr>
          <p:cNvPicPr preferRelativeResize="0"/>
          <p:nvPr/>
        </p:nvPicPr>
        <p:blipFill rotWithShape="1">
          <a:blip r:embed="rId3">
            <a:alphaModFix/>
          </a:blip>
          <a:srcRect/>
          <a:stretch/>
        </p:blipFill>
        <p:spPr>
          <a:xfrm>
            <a:off x="5165311" y="50053"/>
            <a:ext cx="1861378" cy="161104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g1b0571cebe9_1_201"/>
          <p:cNvSpPr txBox="1">
            <a:spLocks noGrp="1"/>
          </p:cNvSpPr>
          <p:nvPr>
            <p:ph type="title"/>
          </p:nvPr>
        </p:nvSpPr>
        <p:spPr>
          <a:xfrm>
            <a:off x="381000" y="304800"/>
            <a:ext cx="4649777" cy="13563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entury Schoolbook"/>
              <a:buNone/>
            </a:pPr>
            <a:r>
              <a:rPr lang="en-US" sz="4000" dirty="0"/>
              <a:t>Data preservation, access, and timelines</a:t>
            </a:r>
            <a:endParaRPr sz="4000" dirty="0"/>
          </a:p>
        </p:txBody>
      </p:sp>
      <p:sp>
        <p:nvSpPr>
          <p:cNvPr id="522" name="Google Shape;522;g1b0571cebe9_1_201"/>
          <p:cNvSpPr txBox="1">
            <a:spLocks noGrp="1"/>
          </p:cNvSpPr>
          <p:nvPr>
            <p:ph type="body" idx="1"/>
          </p:nvPr>
        </p:nvSpPr>
        <p:spPr>
          <a:xfrm>
            <a:off x="317059" y="2034652"/>
            <a:ext cx="5145206" cy="4246562"/>
          </a:xfrm>
          <a:prstGeom prst="rect">
            <a:avLst/>
          </a:prstGeom>
          <a:noFill/>
          <a:ln>
            <a:noFill/>
          </a:ln>
        </p:spPr>
        <p:txBody>
          <a:bodyPr spcFirstLastPara="1" wrap="square" lIns="91425" tIns="45700" rIns="91425" bIns="45700" anchor="t" anchorCtr="0">
            <a:normAutofit/>
          </a:bodyPr>
          <a:lstStyle/>
          <a:p>
            <a:pPr marL="457200" indent="-419100">
              <a:lnSpc>
                <a:spcPct val="105000"/>
              </a:lnSpc>
              <a:spcBef>
                <a:spcPts val="0"/>
              </a:spcBef>
              <a:buSzPts val="3000"/>
            </a:pPr>
            <a:r>
              <a:rPr lang="en-US" sz="2800" dirty="0"/>
              <a:t>Name of repository(ies) where data will be shared</a:t>
            </a:r>
            <a:endParaRPr sz="2800" dirty="0"/>
          </a:p>
          <a:p>
            <a:pPr marL="457200" indent="-419100">
              <a:lnSpc>
                <a:spcPct val="105000"/>
              </a:lnSpc>
              <a:spcBef>
                <a:spcPts val="0"/>
              </a:spcBef>
              <a:buSzPts val="3000"/>
            </a:pPr>
            <a:r>
              <a:rPr lang="en-US" sz="2800" dirty="0"/>
              <a:t>Findability and identifiability of data (e.g., unique identifiers)</a:t>
            </a:r>
            <a:endParaRPr sz="2800" dirty="0"/>
          </a:p>
          <a:p>
            <a:pPr marL="457200" indent="-419100">
              <a:lnSpc>
                <a:spcPct val="105000"/>
              </a:lnSpc>
              <a:spcBef>
                <a:spcPts val="0"/>
              </a:spcBef>
              <a:buSzPts val="3000"/>
            </a:pPr>
            <a:r>
              <a:rPr lang="en-US" sz="2800" dirty="0"/>
              <a:t>When data will be shared</a:t>
            </a:r>
            <a:endParaRPr sz="2800" dirty="0"/>
          </a:p>
          <a:p>
            <a:pPr marL="857167" lvl="1" indent="-419100">
              <a:lnSpc>
                <a:spcPct val="105000"/>
              </a:lnSpc>
              <a:spcBef>
                <a:spcPts val="0"/>
              </a:spcBef>
              <a:buSzPts val="3000"/>
            </a:pPr>
            <a:r>
              <a:rPr lang="en-US" sz="2400" dirty="0"/>
              <a:t>No later than time of publication or end of performance period</a:t>
            </a:r>
            <a:endParaRPr sz="2400" dirty="0"/>
          </a:p>
          <a:p>
            <a:pPr marL="457200" indent="-419100">
              <a:lnSpc>
                <a:spcPct val="105000"/>
              </a:lnSpc>
              <a:spcBef>
                <a:spcPts val="0"/>
              </a:spcBef>
              <a:buSzPts val="3000"/>
            </a:pPr>
            <a:r>
              <a:rPr lang="en-US" sz="2800" dirty="0"/>
              <a:t>How long data is anticipated to be available</a:t>
            </a:r>
            <a:endParaRPr sz="2800" dirty="0"/>
          </a:p>
        </p:txBody>
      </p:sp>
      <p:sp>
        <p:nvSpPr>
          <p:cNvPr id="5" name="Google Shape;528;g1b0571cebe9_1_207">
            <a:extLst>
              <a:ext uri="{FF2B5EF4-FFF2-40B4-BE49-F238E27FC236}">
                <a16:creationId xmlns:a16="http://schemas.microsoft.com/office/drawing/2014/main" id="{27A3E12A-FA41-056A-0957-00DD0DE0F007}"/>
              </a:ext>
            </a:extLst>
          </p:cNvPr>
          <p:cNvSpPr txBox="1">
            <a:spLocks/>
          </p:cNvSpPr>
          <p:nvPr/>
        </p:nvSpPr>
        <p:spPr>
          <a:xfrm>
            <a:off x="6982628" y="304800"/>
            <a:ext cx="4980771" cy="1356300"/>
          </a:xfrm>
          <a:prstGeom prst="rect">
            <a:avLst/>
          </a:prstGeom>
          <a:noFill/>
          <a:ln>
            <a:noFill/>
          </a:ln>
        </p:spPr>
        <p:txBody>
          <a:bodyPr spcFirstLastPara="1" vert="horz" wrap="square" lIns="91425" tIns="45700" rIns="91425" bIns="45700" rtlCol="0" anchor="b" anchorCtr="0">
            <a:normAutofit/>
          </a:bodyPr>
          <a:lstStyle>
            <a:lvl1pPr algn="ctr" defTabSz="914218" rtl="0" eaLnBrk="1" latinLnBrk="0" hangingPunct="1">
              <a:spcBef>
                <a:spcPct val="0"/>
              </a:spcBef>
              <a:buNone/>
              <a:defRPr sz="4400" kern="1200">
                <a:solidFill>
                  <a:schemeClr val="tx1"/>
                </a:solidFill>
                <a:latin typeface="+mj-lt"/>
                <a:ea typeface="+mj-ea"/>
                <a:cs typeface="+mj-cs"/>
              </a:defRPr>
            </a:lvl1pPr>
          </a:lstStyle>
          <a:p>
            <a:pPr algn="l">
              <a:lnSpc>
                <a:spcPct val="90000"/>
              </a:lnSpc>
              <a:spcBef>
                <a:spcPts val="0"/>
              </a:spcBef>
              <a:buClr>
                <a:schemeClr val="dk1"/>
              </a:buClr>
              <a:buSzPts val="4400"/>
              <a:buFont typeface="Century Schoolbook"/>
              <a:buNone/>
            </a:pPr>
            <a:r>
              <a:rPr lang="en-US" sz="4000" dirty="0"/>
              <a:t>Access, distribution, reuse considerations</a:t>
            </a:r>
          </a:p>
        </p:txBody>
      </p:sp>
      <p:sp>
        <p:nvSpPr>
          <p:cNvPr id="6" name="Google Shape;529;g1b0571cebe9_1_207">
            <a:extLst>
              <a:ext uri="{FF2B5EF4-FFF2-40B4-BE49-F238E27FC236}">
                <a16:creationId xmlns:a16="http://schemas.microsoft.com/office/drawing/2014/main" id="{F5210E3B-6468-C1D8-CD14-2BA4789C179F}"/>
              </a:ext>
            </a:extLst>
          </p:cNvPr>
          <p:cNvSpPr txBox="1">
            <a:spLocks/>
          </p:cNvSpPr>
          <p:nvPr/>
        </p:nvSpPr>
        <p:spPr>
          <a:xfrm>
            <a:off x="7004399" y="2149402"/>
            <a:ext cx="4697742" cy="4246562"/>
          </a:xfrm>
          <a:prstGeom prst="rect">
            <a:avLst/>
          </a:prstGeom>
          <a:noFill/>
          <a:ln>
            <a:noFill/>
          </a:ln>
        </p:spPr>
        <p:txBody>
          <a:bodyPr spcFirstLastPara="1" vert="horz" wrap="square" lIns="91425" tIns="45700" rIns="91425" bIns="45700" rtlCol="0" anchor="t" anchorCtr="0">
            <a:normAutofit/>
          </a:bodyPr>
          <a:lstStyle>
            <a:lvl1pPr marL="342834" indent="-342834" algn="l" defTabSz="914218" rtl="0" eaLnBrk="1" latinLnBrk="0" hangingPunct="1">
              <a:spcBef>
                <a:spcPct val="20000"/>
              </a:spcBef>
              <a:buClr>
                <a:schemeClr val="accent2">
                  <a:lumMod val="75000"/>
                </a:schemeClr>
              </a:buClr>
              <a:buFont typeface="Arial" panose="020B0604020202020204" pitchFamily="34" charset="0"/>
              <a:buChar char="•"/>
              <a:defRPr sz="3200" kern="1200">
                <a:solidFill>
                  <a:schemeClr val="tx1"/>
                </a:solidFill>
                <a:latin typeface="+mn-lt"/>
                <a:ea typeface="+mn-ea"/>
                <a:cs typeface="+mn-cs"/>
              </a:defRPr>
            </a:lvl1pPr>
            <a:lvl2pPr marL="742801" indent="-285697" algn="l" defTabSz="914218" rtl="0" eaLnBrk="1" latinLnBrk="0" hangingPunct="1">
              <a:spcBef>
                <a:spcPct val="20000"/>
              </a:spcBef>
              <a:buClr>
                <a:schemeClr val="accent2">
                  <a:lumMod val="75000"/>
                </a:schemeClr>
              </a:buClr>
              <a:buFont typeface="Arial" panose="020B0604020202020204" pitchFamily="34" charset="0"/>
              <a:buChar char="–"/>
              <a:defRPr sz="2800" kern="1200">
                <a:solidFill>
                  <a:schemeClr val="tx1"/>
                </a:solidFill>
                <a:latin typeface="+mn-lt"/>
                <a:ea typeface="+mn-ea"/>
                <a:cs typeface="+mn-cs"/>
              </a:defRPr>
            </a:lvl2pPr>
            <a:lvl3pPr marL="1142774" indent="-228557" algn="l" defTabSz="914218" rtl="0" eaLnBrk="1" latinLnBrk="0" hangingPunct="1">
              <a:spcBef>
                <a:spcPct val="20000"/>
              </a:spcBef>
              <a:buClr>
                <a:schemeClr val="accent2">
                  <a:lumMod val="75000"/>
                </a:schemeClr>
              </a:buClr>
              <a:buFont typeface="Arial" panose="020B0604020202020204" pitchFamily="34" charset="0"/>
              <a:buChar char="•"/>
              <a:defRPr sz="2400" kern="1200">
                <a:solidFill>
                  <a:schemeClr val="tx1"/>
                </a:solidFill>
                <a:latin typeface="+mn-lt"/>
                <a:ea typeface="+mn-ea"/>
                <a:cs typeface="+mn-cs"/>
              </a:defRPr>
            </a:lvl3pPr>
            <a:lvl4pPr marL="1599880" indent="-228557" algn="l" defTabSz="914218" rtl="0" eaLnBrk="1" latinLnBrk="0" hangingPunct="1">
              <a:spcBef>
                <a:spcPct val="20000"/>
              </a:spcBef>
              <a:buClr>
                <a:schemeClr val="accent2">
                  <a:lumMod val="75000"/>
                </a:schemeClr>
              </a:buClr>
              <a:buFont typeface="Arial" panose="020B0604020202020204" pitchFamily="34" charset="0"/>
              <a:buChar char="–"/>
              <a:defRPr sz="2000" kern="1200">
                <a:solidFill>
                  <a:schemeClr val="tx1"/>
                </a:solidFill>
                <a:latin typeface="+mn-lt"/>
                <a:ea typeface="+mn-ea"/>
                <a:cs typeface="+mn-cs"/>
              </a:defRPr>
            </a:lvl4pPr>
            <a:lvl5pPr marL="2056987" indent="-228557" algn="l" defTabSz="914218" rtl="0" eaLnBrk="1" latinLnBrk="0" hangingPunct="1">
              <a:spcBef>
                <a:spcPct val="20000"/>
              </a:spcBef>
              <a:buClr>
                <a:schemeClr val="accent2">
                  <a:lumMod val="75000"/>
                </a:schemeClr>
              </a:buClr>
              <a:buFont typeface="Arial" panose="020B0604020202020204" pitchFamily="34" charset="0"/>
              <a:buChar char="»"/>
              <a:defRPr sz="2000" kern="1200">
                <a:solidFill>
                  <a:schemeClr val="tx1"/>
                </a:solidFill>
                <a:latin typeface="+mn-lt"/>
                <a:ea typeface="+mn-ea"/>
                <a:cs typeface="+mn-cs"/>
              </a:defRPr>
            </a:lvl5pPr>
            <a:lvl6pPr marL="2514098"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08"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17"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30"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19100">
              <a:lnSpc>
                <a:spcPct val="85000"/>
              </a:lnSpc>
              <a:spcBef>
                <a:spcPts val="0"/>
              </a:spcBef>
              <a:buSzPts val="3000"/>
            </a:pPr>
            <a:r>
              <a:rPr lang="en-US" sz="2800" dirty="0"/>
              <a:t>Informed consent</a:t>
            </a:r>
          </a:p>
          <a:p>
            <a:pPr marL="457200" indent="-419100">
              <a:lnSpc>
                <a:spcPct val="85000"/>
              </a:lnSpc>
              <a:spcBef>
                <a:spcPts val="0"/>
              </a:spcBef>
              <a:buSzPts val="3000"/>
            </a:pPr>
            <a:r>
              <a:rPr lang="en-US" sz="2800" dirty="0"/>
              <a:t>Privacy and confidentiality protections</a:t>
            </a:r>
          </a:p>
          <a:p>
            <a:pPr marL="457200" indent="-419100">
              <a:lnSpc>
                <a:spcPct val="85000"/>
              </a:lnSpc>
              <a:spcBef>
                <a:spcPts val="0"/>
              </a:spcBef>
              <a:buSzPts val="3000"/>
            </a:pPr>
            <a:r>
              <a:rPr lang="en-US" sz="2800" dirty="0"/>
              <a:t>Restrictions imposed by federal, Tribal, or state laws, regulations, or policies (e.g., HIPAA, FERPA)</a:t>
            </a:r>
          </a:p>
        </p:txBody>
      </p:sp>
      <p:pic>
        <p:nvPicPr>
          <p:cNvPr id="7" name="Google Shape;530;g1b0571cebe9_1_207" descr="Recycle with solid fill">
            <a:extLst>
              <a:ext uri="{FF2B5EF4-FFF2-40B4-BE49-F238E27FC236}">
                <a16:creationId xmlns:a16="http://schemas.microsoft.com/office/drawing/2014/main" id="{941A5F5A-11E5-566A-D0F7-DF31D8BF4243}"/>
              </a:ext>
            </a:extLst>
          </p:cNvPr>
          <p:cNvPicPr preferRelativeResize="0"/>
          <p:nvPr/>
        </p:nvPicPr>
        <p:blipFill rotWithShape="1">
          <a:blip r:embed="rId3">
            <a:alphaModFix/>
          </a:blip>
          <a:srcRect/>
          <a:stretch/>
        </p:blipFill>
        <p:spPr>
          <a:xfrm>
            <a:off x="4844222" y="304800"/>
            <a:ext cx="1937578" cy="183964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g1b0571cebe9_1_219"/>
          <p:cNvSpPr txBox="1">
            <a:spLocks noGrp="1"/>
          </p:cNvSpPr>
          <p:nvPr>
            <p:ph type="title"/>
          </p:nvPr>
        </p:nvSpPr>
        <p:spPr>
          <a:xfrm>
            <a:off x="1143000" y="76200"/>
            <a:ext cx="9875400" cy="13563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entury Schoolbook"/>
              <a:buNone/>
            </a:pPr>
            <a:r>
              <a:rPr lang="en-US" dirty="0"/>
              <a:t>Plan submission, review, and compliance</a:t>
            </a:r>
            <a:endParaRPr dirty="0"/>
          </a:p>
        </p:txBody>
      </p:sp>
      <p:grpSp>
        <p:nvGrpSpPr>
          <p:cNvPr id="543" name="Google Shape;543;g1b0571cebe9_1_219">
            <a:extLst>
              <a:ext uri="{C183D7F6-B498-43B3-948B-1728B52AA6E4}">
                <adec:decorative xmlns:adec="http://schemas.microsoft.com/office/drawing/2017/decorative" val="1"/>
              </a:ext>
            </a:extLst>
          </p:cNvPr>
          <p:cNvGrpSpPr/>
          <p:nvPr/>
        </p:nvGrpSpPr>
        <p:grpSpPr>
          <a:xfrm>
            <a:off x="955624" y="1910803"/>
            <a:ext cx="9696850" cy="4292574"/>
            <a:chOff x="220336" y="2490"/>
            <a:chExt cx="9696850" cy="4292574"/>
          </a:xfrm>
        </p:grpSpPr>
        <p:sp>
          <p:nvSpPr>
            <p:cNvPr id="544" name="Google Shape;544;g1b0571cebe9_1_219"/>
            <p:cNvSpPr/>
            <p:nvPr/>
          </p:nvSpPr>
          <p:spPr>
            <a:xfrm rot="5400000">
              <a:off x="823538" y="1005507"/>
              <a:ext cx="1816935" cy="3023339"/>
            </a:xfrm>
            <a:prstGeom prst="corner">
              <a:avLst>
                <a:gd name="adj1" fmla="val 16120"/>
                <a:gd name="adj2" fmla="val 16110"/>
              </a:avLst>
            </a:prstGeom>
            <a:solidFill>
              <a:srgbClr val="364A7D"/>
            </a:solidFill>
            <a:ln w="13950" cap="flat" cmpd="sng">
              <a:solidFill>
                <a:srgbClr val="364A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5" name="Google Shape;545;g1b0571cebe9_1_219"/>
            <p:cNvSpPr/>
            <p:nvPr/>
          </p:nvSpPr>
          <p:spPr>
            <a:xfrm>
              <a:off x="682644" y="1902508"/>
              <a:ext cx="2630844" cy="239255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6" name="Google Shape;546;g1b0571cebe9_1_219"/>
            <p:cNvSpPr txBox="1"/>
            <p:nvPr/>
          </p:nvSpPr>
          <p:spPr>
            <a:xfrm>
              <a:off x="682644" y="1902508"/>
              <a:ext cx="2630844" cy="2392556"/>
            </a:xfrm>
            <a:prstGeom prst="rect">
              <a:avLst/>
            </a:prstGeom>
            <a:noFill/>
            <a:ln>
              <a:noFill/>
            </a:ln>
          </p:spPr>
          <p:txBody>
            <a:bodyPr spcFirstLastPara="1" wrap="square" lIns="87625" tIns="87625" rIns="87625" bIns="87625" anchor="t" anchorCtr="0">
              <a:noAutofit/>
            </a:bodyPr>
            <a:lstStyle/>
            <a:p>
              <a:pPr marL="0" marR="0" lvl="0" indent="0" algn="l" rtl="0">
                <a:lnSpc>
                  <a:spcPct val="90000"/>
                </a:lnSpc>
                <a:spcBef>
                  <a:spcPts val="0"/>
                </a:spcBef>
                <a:spcAft>
                  <a:spcPts val="0"/>
                </a:spcAft>
                <a:buClr>
                  <a:schemeClr val="dk1"/>
                </a:buClr>
                <a:buSzPts val="2300"/>
                <a:buFont typeface="Century Schoolbook"/>
                <a:buNone/>
              </a:pPr>
              <a:r>
                <a:rPr lang="en-US" sz="2300" b="1" dirty="0">
                  <a:solidFill>
                    <a:schemeClr val="dk1"/>
                  </a:solidFill>
                  <a:latin typeface="Century Schoolbook"/>
                  <a:ea typeface="Century Schoolbook"/>
                  <a:cs typeface="Century Schoolbook"/>
                  <a:sym typeface="Century Schoolbook"/>
                </a:rPr>
                <a:t>Submission</a:t>
              </a:r>
              <a:endParaRPr dirty="0"/>
            </a:p>
            <a:p>
              <a:pPr marL="0" marR="0" lvl="0" indent="0" algn="l" rtl="0">
                <a:lnSpc>
                  <a:spcPct val="90000"/>
                </a:lnSpc>
                <a:spcBef>
                  <a:spcPts val="805"/>
                </a:spcBef>
                <a:spcAft>
                  <a:spcPts val="0"/>
                </a:spcAft>
                <a:buClr>
                  <a:schemeClr val="dk1"/>
                </a:buClr>
                <a:buSzPts val="1100"/>
                <a:buFont typeface="Century Schoolbook"/>
                <a:buNone/>
              </a:pPr>
              <a:endParaRPr sz="1100" dirty="0">
                <a:solidFill>
                  <a:schemeClr val="dk1"/>
                </a:solidFill>
                <a:latin typeface="Century Schoolbook"/>
                <a:ea typeface="Century Schoolbook"/>
                <a:cs typeface="Century Schoolbook"/>
                <a:sym typeface="Century Schoolbook"/>
              </a:endParaRPr>
            </a:p>
            <a:p>
              <a:pPr marL="0" marR="0" lvl="0" indent="0" algn="l" rtl="0">
                <a:lnSpc>
                  <a:spcPct val="90000"/>
                </a:lnSpc>
                <a:spcBef>
                  <a:spcPts val="385"/>
                </a:spcBef>
                <a:spcAft>
                  <a:spcPts val="0"/>
                </a:spcAft>
                <a:buClr>
                  <a:schemeClr val="dk1"/>
                </a:buClr>
                <a:buSzPts val="2000"/>
                <a:buFont typeface="Century Schoolbook"/>
                <a:buNone/>
              </a:pPr>
              <a:r>
                <a:rPr lang="en-US" sz="2000" b="0" dirty="0">
                  <a:solidFill>
                    <a:schemeClr val="dk1"/>
                  </a:solidFill>
                  <a:latin typeface="Century Schoolbook"/>
                  <a:ea typeface="Century Schoolbook"/>
                  <a:cs typeface="Century Schoolbook"/>
                  <a:sym typeface="Century Schoolbook"/>
                </a:rPr>
                <a:t>With application for funding in Budget Justification section</a:t>
              </a:r>
              <a:endParaRPr sz="2000" b="0" dirty="0">
                <a:solidFill>
                  <a:schemeClr val="dk1"/>
                </a:solidFill>
                <a:latin typeface="Century Schoolbook"/>
                <a:ea typeface="Century Schoolbook"/>
                <a:cs typeface="Century Schoolbook"/>
                <a:sym typeface="Century Schoolbook"/>
              </a:endParaRPr>
            </a:p>
          </p:txBody>
        </p:sp>
        <p:sp>
          <p:nvSpPr>
            <p:cNvPr id="547" name="Google Shape;547;g1b0571cebe9_1_219"/>
            <p:cNvSpPr/>
            <p:nvPr/>
          </p:nvSpPr>
          <p:spPr>
            <a:xfrm>
              <a:off x="2725395" y="830384"/>
              <a:ext cx="514997" cy="514997"/>
            </a:xfrm>
            <a:prstGeom prst="triangle">
              <a:avLst>
                <a:gd name="adj" fmla="val 100000"/>
              </a:avLst>
            </a:prstGeom>
            <a:solidFill>
              <a:srgbClr val="5C6FAE"/>
            </a:solidFill>
            <a:ln w="13950" cap="flat" cmpd="sng">
              <a:solidFill>
                <a:srgbClr val="5C6FA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8" name="Google Shape;548;g1b0571cebe9_1_219"/>
            <p:cNvSpPr/>
            <p:nvPr/>
          </p:nvSpPr>
          <p:spPr>
            <a:xfrm rot="5400000">
              <a:off x="4155622" y="226126"/>
              <a:ext cx="1816935" cy="3023339"/>
            </a:xfrm>
            <a:prstGeom prst="corner">
              <a:avLst>
                <a:gd name="adj1" fmla="val 16120"/>
                <a:gd name="adj2" fmla="val 16110"/>
              </a:avLst>
            </a:prstGeom>
            <a:solidFill>
              <a:srgbClr val="9CA6C7"/>
            </a:solidFill>
            <a:ln w="13950" cap="flat" cmpd="sng">
              <a:solidFill>
                <a:srgbClr val="9CA6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9" name="Google Shape;549;g1b0571cebe9_1_219"/>
            <p:cNvSpPr/>
            <p:nvPr/>
          </p:nvSpPr>
          <p:spPr>
            <a:xfrm>
              <a:off x="4246209" y="1129453"/>
              <a:ext cx="2178813" cy="239255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0" name="Google Shape;550;g1b0571cebe9_1_219"/>
            <p:cNvSpPr txBox="1"/>
            <p:nvPr/>
          </p:nvSpPr>
          <p:spPr>
            <a:xfrm>
              <a:off x="4246209" y="1129453"/>
              <a:ext cx="2178813" cy="2392556"/>
            </a:xfrm>
            <a:prstGeom prst="rect">
              <a:avLst/>
            </a:prstGeom>
            <a:noFill/>
            <a:ln>
              <a:noFill/>
            </a:ln>
          </p:spPr>
          <p:txBody>
            <a:bodyPr spcFirstLastPara="1" wrap="square" lIns="87625" tIns="87625" rIns="87625" bIns="87625" anchor="t" anchorCtr="0">
              <a:noAutofit/>
            </a:bodyPr>
            <a:lstStyle/>
            <a:p>
              <a:pPr marL="0" marR="0" lvl="0" indent="0" algn="l" rtl="0">
                <a:lnSpc>
                  <a:spcPct val="90000"/>
                </a:lnSpc>
                <a:spcBef>
                  <a:spcPts val="0"/>
                </a:spcBef>
                <a:spcAft>
                  <a:spcPts val="0"/>
                </a:spcAft>
                <a:buClr>
                  <a:schemeClr val="dk1"/>
                </a:buClr>
                <a:buSzPts val="2300"/>
                <a:buFont typeface="Century Schoolbook"/>
                <a:buNone/>
              </a:pPr>
              <a:r>
                <a:rPr lang="en-US" sz="2200" b="1" dirty="0">
                  <a:solidFill>
                    <a:schemeClr val="dk1"/>
                  </a:solidFill>
                  <a:latin typeface="Century Schoolbook"/>
                  <a:ea typeface="Century Schoolbook"/>
                  <a:cs typeface="Century Schoolbook"/>
                  <a:sym typeface="Century Schoolbook"/>
                </a:rPr>
                <a:t>Assessment</a:t>
              </a:r>
              <a:endParaRPr sz="1900" b="0" dirty="0">
                <a:solidFill>
                  <a:schemeClr val="dk1"/>
                </a:solidFill>
                <a:latin typeface="Century Schoolbook"/>
                <a:ea typeface="Century Schoolbook"/>
                <a:cs typeface="Century Schoolbook"/>
                <a:sym typeface="Century Schoolbook"/>
              </a:endParaRPr>
            </a:p>
            <a:p>
              <a:pPr marL="228600" marR="0" lvl="1" indent="-228600" algn="l" rtl="0">
                <a:lnSpc>
                  <a:spcPct val="90000"/>
                </a:lnSpc>
                <a:spcBef>
                  <a:spcPts val="805"/>
                </a:spcBef>
                <a:spcAft>
                  <a:spcPts val="0"/>
                </a:spcAft>
                <a:buClr>
                  <a:schemeClr val="dk1"/>
                </a:buClr>
                <a:buSzPts val="2000"/>
                <a:buFont typeface="Century Schoolbook"/>
                <a:buNone/>
              </a:pPr>
              <a:r>
                <a:rPr lang="en-US" sz="1900" b="0" i="0" u="none" strike="noStrike" cap="none" dirty="0">
                  <a:solidFill>
                    <a:schemeClr val="dk1"/>
                  </a:solidFill>
                  <a:latin typeface="Century Schoolbook"/>
                  <a:ea typeface="Century Schoolbook"/>
                  <a:cs typeface="Century Schoolbook"/>
                  <a:sym typeface="Century Schoolbook"/>
                </a:rPr>
                <a:t>Peer reviewers may comment on (not score) budget</a:t>
              </a:r>
              <a:endParaRPr sz="1900" b="0" i="0" u="none" strike="noStrike" cap="none" dirty="0">
                <a:solidFill>
                  <a:schemeClr val="dk1"/>
                </a:solidFill>
                <a:latin typeface="Century Schoolbook"/>
                <a:ea typeface="Century Schoolbook"/>
                <a:cs typeface="Century Schoolbook"/>
                <a:sym typeface="Century Schoolbook"/>
              </a:endParaRPr>
            </a:p>
            <a:p>
              <a:pPr marL="228600" marR="0" lvl="1" indent="-228600" algn="l" rtl="0">
                <a:lnSpc>
                  <a:spcPct val="90000"/>
                </a:lnSpc>
                <a:spcBef>
                  <a:spcPts val="300"/>
                </a:spcBef>
                <a:spcAft>
                  <a:spcPts val="0"/>
                </a:spcAft>
                <a:buClr>
                  <a:schemeClr val="dk1"/>
                </a:buClr>
                <a:buSzPts val="2000"/>
                <a:buFont typeface="Century Schoolbook"/>
                <a:buNone/>
              </a:pPr>
              <a:r>
                <a:rPr lang="en-US" sz="1900" b="0" i="0" u="none" strike="noStrike" cap="none" dirty="0">
                  <a:solidFill>
                    <a:schemeClr val="dk1"/>
                  </a:solidFill>
                  <a:latin typeface="Century Schoolbook"/>
                  <a:ea typeface="Century Schoolbook"/>
                  <a:cs typeface="Century Schoolbook"/>
                  <a:sym typeface="Century Schoolbook"/>
                </a:rPr>
                <a:t>NIH program staff assess Plans</a:t>
              </a:r>
              <a:endParaRPr sz="1900" b="0" i="0" u="none" strike="noStrike" cap="none" dirty="0">
                <a:solidFill>
                  <a:schemeClr val="dk1"/>
                </a:solidFill>
                <a:latin typeface="Century Schoolbook"/>
                <a:ea typeface="Century Schoolbook"/>
                <a:cs typeface="Century Schoolbook"/>
                <a:sym typeface="Century Schoolbook"/>
              </a:endParaRPr>
            </a:p>
            <a:p>
              <a:pPr marL="228600" marR="0" lvl="1" indent="-228600" algn="l" rtl="0">
                <a:lnSpc>
                  <a:spcPct val="90000"/>
                </a:lnSpc>
                <a:spcBef>
                  <a:spcPts val="300"/>
                </a:spcBef>
                <a:spcAft>
                  <a:spcPts val="0"/>
                </a:spcAft>
                <a:buClr>
                  <a:schemeClr val="dk1"/>
                </a:buClr>
                <a:buSzPts val="2000"/>
                <a:buFont typeface="Century Schoolbook"/>
                <a:buNone/>
              </a:pPr>
              <a:r>
                <a:rPr lang="en-US" sz="1900" b="0" i="0" u="none" strike="noStrike" cap="none" dirty="0">
                  <a:solidFill>
                    <a:schemeClr val="dk1"/>
                  </a:solidFill>
                  <a:latin typeface="Century Schoolbook"/>
                  <a:ea typeface="Century Schoolbook"/>
                  <a:cs typeface="Century Schoolbook"/>
                  <a:sym typeface="Century Schoolbook"/>
                </a:rPr>
                <a:t>Plans can be updated</a:t>
              </a:r>
              <a:endParaRPr sz="1900" b="0" i="0" u="none" strike="noStrike" cap="none" dirty="0">
                <a:solidFill>
                  <a:schemeClr val="dk1"/>
                </a:solidFill>
                <a:latin typeface="Century Schoolbook"/>
                <a:ea typeface="Century Schoolbook"/>
                <a:cs typeface="Century Schoolbook"/>
                <a:sym typeface="Century Schoolbook"/>
              </a:endParaRPr>
            </a:p>
          </p:txBody>
        </p:sp>
        <p:sp>
          <p:nvSpPr>
            <p:cNvPr id="551" name="Google Shape;551;g1b0571cebe9_1_219"/>
            <p:cNvSpPr/>
            <p:nvPr/>
          </p:nvSpPr>
          <p:spPr>
            <a:xfrm>
              <a:off x="6066821" y="3544"/>
              <a:ext cx="514997" cy="514997"/>
            </a:xfrm>
            <a:prstGeom prst="triangle">
              <a:avLst>
                <a:gd name="adj" fmla="val 100000"/>
              </a:avLst>
            </a:prstGeom>
            <a:solidFill>
              <a:srgbClr val="9CA6C7"/>
            </a:solidFill>
            <a:ln w="13950" cap="flat" cmpd="sng">
              <a:solidFill>
                <a:srgbClr val="9CA6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2" name="Google Shape;552;g1b0571cebe9_1_219"/>
            <p:cNvSpPr/>
            <p:nvPr/>
          </p:nvSpPr>
          <p:spPr>
            <a:xfrm rot="5400000">
              <a:off x="7497049" y="-600712"/>
              <a:ext cx="1816935" cy="3023339"/>
            </a:xfrm>
            <a:prstGeom prst="corner">
              <a:avLst>
                <a:gd name="adj1" fmla="val 16120"/>
                <a:gd name="adj2" fmla="val 16110"/>
              </a:avLst>
            </a:prstGeom>
            <a:solidFill>
              <a:srgbClr val="5C6FAE"/>
            </a:solidFill>
            <a:ln w="13950" cap="flat" cmpd="sng">
              <a:solidFill>
                <a:srgbClr val="5C6FA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3" name="Google Shape;553;g1b0571cebe9_1_219"/>
            <p:cNvSpPr/>
            <p:nvPr/>
          </p:nvSpPr>
          <p:spPr>
            <a:xfrm>
              <a:off x="7541535" y="302614"/>
              <a:ext cx="2218281" cy="239255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4" name="Google Shape;554;g1b0571cebe9_1_219"/>
            <p:cNvSpPr txBox="1"/>
            <p:nvPr/>
          </p:nvSpPr>
          <p:spPr>
            <a:xfrm>
              <a:off x="7541535" y="302614"/>
              <a:ext cx="2218281" cy="2392556"/>
            </a:xfrm>
            <a:prstGeom prst="rect">
              <a:avLst/>
            </a:prstGeom>
            <a:noFill/>
            <a:ln>
              <a:noFill/>
            </a:ln>
          </p:spPr>
          <p:txBody>
            <a:bodyPr spcFirstLastPara="1" wrap="square" lIns="83800" tIns="83800" rIns="83800" bIns="83800" anchor="t" anchorCtr="0">
              <a:noAutofit/>
            </a:bodyPr>
            <a:lstStyle/>
            <a:p>
              <a:pPr marL="0" marR="0" lvl="0" indent="0" algn="l" rtl="0">
                <a:lnSpc>
                  <a:spcPct val="90000"/>
                </a:lnSpc>
                <a:spcBef>
                  <a:spcPts val="0"/>
                </a:spcBef>
                <a:spcAft>
                  <a:spcPts val="0"/>
                </a:spcAft>
                <a:buClr>
                  <a:schemeClr val="dk1"/>
                </a:buClr>
                <a:buSzPts val="2200"/>
                <a:buFont typeface="Century Schoolbook"/>
                <a:buNone/>
              </a:pPr>
              <a:r>
                <a:rPr lang="en-US" sz="2200" b="1" dirty="0">
                  <a:solidFill>
                    <a:schemeClr val="dk1"/>
                  </a:solidFill>
                  <a:latin typeface="Century Schoolbook"/>
                  <a:ea typeface="Century Schoolbook"/>
                  <a:cs typeface="Century Schoolbook"/>
                  <a:sym typeface="Century Schoolbook"/>
                </a:rPr>
                <a:t>Compliance</a:t>
              </a:r>
              <a:endParaRPr sz="2000" dirty="0">
                <a:solidFill>
                  <a:schemeClr val="dk1"/>
                </a:solidFill>
                <a:latin typeface="Century Schoolbook"/>
                <a:ea typeface="Century Schoolbook"/>
                <a:cs typeface="Century Schoolbook"/>
                <a:sym typeface="Century Schoolbook"/>
              </a:endParaRPr>
            </a:p>
            <a:p>
              <a:pPr marL="228600" marR="0" lvl="1" indent="-228600" algn="l" rtl="0">
                <a:lnSpc>
                  <a:spcPct val="90000"/>
                </a:lnSpc>
                <a:spcBef>
                  <a:spcPts val="770"/>
                </a:spcBef>
                <a:spcAft>
                  <a:spcPts val="0"/>
                </a:spcAft>
                <a:buClr>
                  <a:schemeClr val="dk1"/>
                </a:buClr>
                <a:buSzPts val="2000"/>
                <a:buFont typeface="Century Schoolbook"/>
                <a:buNone/>
              </a:pPr>
              <a:r>
                <a:rPr lang="en-US" sz="2000" b="0" i="0" u="none" strike="noStrike" cap="none" dirty="0">
                  <a:solidFill>
                    <a:schemeClr val="dk1"/>
                  </a:solidFill>
                  <a:latin typeface="Century Schoolbook"/>
                  <a:ea typeface="Century Schoolbook"/>
                  <a:cs typeface="Century Schoolbook"/>
                  <a:sym typeface="Century Schoolbook"/>
                </a:rPr>
                <a:t>Incorporated into Terms and Conditions</a:t>
              </a:r>
              <a:endParaRPr sz="2000" b="0" i="0" u="none" strike="noStrike" cap="none" dirty="0">
                <a:solidFill>
                  <a:schemeClr val="dk1"/>
                </a:solidFill>
                <a:latin typeface="Century Schoolbook"/>
                <a:ea typeface="Century Schoolbook"/>
                <a:cs typeface="Century Schoolbook"/>
                <a:sym typeface="Century Schoolbook"/>
              </a:endParaRPr>
            </a:p>
            <a:p>
              <a:pPr marL="228600" marR="0" lvl="1" indent="-228600" algn="l" rtl="0">
                <a:lnSpc>
                  <a:spcPct val="90000"/>
                </a:lnSpc>
                <a:spcBef>
                  <a:spcPts val="300"/>
                </a:spcBef>
                <a:spcAft>
                  <a:spcPts val="0"/>
                </a:spcAft>
                <a:buClr>
                  <a:schemeClr val="dk1"/>
                </a:buClr>
                <a:buSzPts val="2000"/>
                <a:buFont typeface="Century Schoolbook"/>
                <a:buNone/>
              </a:pPr>
              <a:r>
                <a:rPr lang="en-US" sz="2000" b="0" i="0" u="none" strike="noStrike" cap="none" dirty="0">
                  <a:solidFill>
                    <a:schemeClr val="dk1"/>
                  </a:solidFill>
                  <a:latin typeface="Century Schoolbook"/>
                  <a:ea typeface="Century Schoolbook"/>
                  <a:cs typeface="Century Schoolbook"/>
                  <a:sym typeface="Century Schoolbook"/>
                </a:rPr>
                <a:t>Monitored at regular reporting intervals</a:t>
              </a:r>
              <a:endParaRPr sz="2000" b="0" i="0" u="none" strike="noStrike" cap="none" dirty="0">
                <a:solidFill>
                  <a:schemeClr val="dk1"/>
                </a:solidFill>
                <a:latin typeface="Century Schoolbook"/>
                <a:ea typeface="Century Schoolbook"/>
                <a:cs typeface="Century Schoolbook"/>
                <a:sym typeface="Century Schoolbook"/>
              </a:endParaRPr>
            </a:p>
            <a:p>
              <a:pPr marL="228600" marR="0" lvl="1" indent="-228600" algn="l" rtl="0">
                <a:lnSpc>
                  <a:spcPct val="90000"/>
                </a:lnSpc>
                <a:spcBef>
                  <a:spcPts val="300"/>
                </a:spcBef>
                <a:spcAft>
                  <a:spcPts val="0"/>
                </a:spcAft>
                <a:buClr>
                  <a:schemeClr val="dk1"/>
                </a:buClr>
                <a:buSzPts val="2000"/>
                <a:buFont typeface="Century Schoolbook"/>
                <a:buNone/>
              </a:pPr>
              <a:r>
                <a:rPr lang="en-US" sz="2000" b="0" i="0" u="none" strike="noStrike" cap="none" dirty="0">
                  <a:solidFill>
                    <a:schemeClr val="dk1"/>
                  </a:solidFill>
                  <a:latin typeface="Century Schoolbook"/>
                  <a:ea typeface="Century Schoolbook"/>
                  <a:cs typeface="Century Schoolbook"/>
                  <a:sym typeface="Century Schoolbook"/>
                </a:rPr>
                <a:t>Compliance may factor into future funding decisions</a:t>
              </a:r>
              <a:endParaRPr sz="2000" b="0" i="0" u="none" strike="noStrike" cap="none" dirty="0">
                <a:solidFill>
                  <a:schemeClr val="dk1"/>
                </a:solidFill>
                <a:latin typeface="Century Schoolbook"/>
                <a:ea typeface="Century Schoolbook"/>
                <a:cs typeface="Century Schoolbook"/>
                <a:sym typeface="Century Schoolbook"/>
              </a:endParaRPr>
            </a:p>
          </p:txBody>
        </p:sp>
      </p:grpSp>
      <p:grpSp>
        <p:nvGrpSpPr>
          <p:cNvPr id="15" name="Group 14">
            <a:extLst>
              <a:ext uri="{FF2B5EF4-FFF2-40B4-BE49-F238E27FC236}">
                <a16:creationId xmlns:a16="http://schemas.microsoft.com/office/drawing/2014/main" id="{325F8151-8C84-6306-5BB4-7CAE70E7F05A}"/>
              </a:ext>
            </a:extLst>
          </p:cNvPr>
          <p:cNvGrpSpPr/>
          <p:nvPr/>
        </p:nvGrpSpPr>
        <p:grpSpPr>
          <a:xfrm>
            <a:off x="0" y="6208200"/>
            <a:ext cx="12192000" cy="726000"/>
            <a:chOff x="0" y="6208200"/>
            <a:chExt cx="12192000" cy="726000"/>
          </a:xfrm>
        </p:grpSpPr>
        <p:sp>
          <p:nvSpPr>
            <p:cNvPr id="16" name="Google Shape;23;p22">
              <a:extLst>
                <a:ext uri="{FF2B5EF4-FFF2-40B4-BE49-F238E27FC236}">
                  <a16:creationId xmlns:a16="http://schemas.microsoft.com/office/drawing/2014/main" id="{1AC733F0-37A5-714F-086A-5ECBB6E1F933}"/>
                </a:ext>
              </a:extLst>
            </p:cNvPr>
            <p:cNvSpPr/>
            <p:nvPr/>
          </p:nvSpPr>
          <p:spPr>
            <a:xfrm>
              <a:off x="0" y="6208200"/>
              <a:ext cx="12192000" cy="726000"/>
            </a:xfrm>
            <a:prstGeom prst="rect">
              <a:avLst/>
            </a:prstGeom>
            <a:solidFill>
              <a:srgbClr val="20558A"/>
            </a:solidFill>
            <a:ln w="19050" cap="flat" cmpd="sng">
              <a:solidFill>
                <a:srgbClr val="20455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orbel"/>
                <a:ea typeface="Corbel"/>
                <a:cs typeface="Corbel"/>
                <a:sym typeface="Corbel"/>
              </a:endParaRPr>
            </a:p>
          </p:txBody>
        </p:sp>
        <p:pic>
          <p:nvPicPr>
            <p:cNvPr id="17" name="Google Shape;24;p22" descr="Logo for the Network of the National Library of Medicine">
              <a:extLst>
                <a:ext uri="{FF2B5EF4-FFF2-40B4-BE49-F238E27FC236}">
                  <a16:creationId xmlns:a16="http://schemas.microsoft.com/office/drawing/2014/main" id="{2C85D29C-5303-1150-97D2-851569670EB8}"/>
                </a:ext>
              </a:extLst>
            </p:cNvPr>
            <p:cNvPicPr preferRelativeResize="0"/>
            <p:nvPr/>
          </p:nvPicPr>
          <p:blipFill rotWithShape="1">
            <a:blip r:embed="rId3">
              <a:alphaModFix/>
            </a:blip>
            <a:srcRect/>
            <a:stretch/>
          </p:blipFill>
          <p:spPr>
            <a:xfrm>
              <a:off x="225939" y="6281928"/>
              <a:ext cx="3590519" cy="576072"/>
            </a:xfrm>
            <a:prstGeom prst="rect">
              <a:avLst/>
            </a:prstGeom>
            <a:noFill/>
            <a:ln>
              <a:noFill/>
            </a:ln>
          </p:spPr>
        </p:pic>
      </p:grpSp>
      <p:sp>
        <p:nvSpPr>
          <p:cNvPr id="2" name="Oval 1">
            <a:extLst>
              <a:ext uri="{FF2B5EF4-FFF2-40B4-BE49-F238E27FC236}">
                <a16:creationId xmlns:a16="http://schemas.microsoft.com/office/drawing/2014/main" id="{603EE9E0-A708-B066-B049-237493C02E69}"/>
              </a:ext>
            </a:extLst>
          </p:cNvPr>
          <p:cNvSpPr/>
          <p:nvPr/>
        </p:nvSpPr>
        <p:spPr>
          <a:xfrm>
            <a:off x="8093031" y="2590801"/>
            <a:ext cx="2559443" cy="990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g1b0571cebe9_1_246"/>
          <p:cNvSpPr txBox="1">
            <a:spLocks noGrp="1"/>
          </p:cNvSpPr>
          <p:nvPr>
            <p:ph type="title"/>
          </p:nvPr>
        </p:nvSpPr>
        <p:spPr>
          <a:xfrm>
            <a:off x="1143000" y="-228600"/>
            <a:ext cx="9875400" cy="13563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entury Schoolbook"/>
              <a:buNone/>
            </a:pPr>
            <a:r>
              <a:rPr lang="en-US" dirty="0"/>
              <a:t>Allowable costs</a:t>
            </a:r>
            <a:endParaRPr dirty="0"/>
          </a:p>
        </p:txBody>
      </p:sp>
      <p:grpSp>
        <p:nvGrpSpPr>
          <p:cNvPr id="573" name="Google Shape;573;g1b0571cebe9_1_246">
            <a:extLst>
              <a:ext uri="{C183D7F6-B498-43B3-948B-1728B52AA6E4}">
                <adec:decorative xmlns:adec="http://schemas.microsoft.com/office/drawing/2017/decorative" val="1"/>
              </a:ext>
            </a:extLst>
          </p:cNvPr>
          <p:cNvGrpSpPr/>
          <p:nvPr/>
        </p:nvGrpSpPr>
        <p:grpSpPr>
          <a:xfrm>
            <a:off x="1262063" y="1175367"/>
            <a:ext cx="8785735" cy="4200452"/>
            <a:chOff x="0" y="512"/>
            <a:chExt cx="8785735" cy="4200452"/>
          </a:xfrm>
        </p:grpSpPr>
        <p:sp>
          <p:nvSpPr>
            <p:cNvPr id="574" name="Google Shape;574;g1b0571cebe9_1_246"/>
            <p:cNvSpPr/>
            <p:nvPr/>
          </p:nvSpPr>
          <p:spPr>
            <a:xfrm>
              <a:off x="0" y="512"/>
              <a:ext cx="8785735" cy="1200129"/>
            </a:xfrm>
            <a:prstGeom prst="roundRect">
              <a:avLst>
                <a:gd name="adj" fmla="val 10000"/>
              </a:avLst>
            </a:prstGeom>
            <a:solidFill>
              <a:srgbClr val="5F9D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5" name="Google Shape;575;g1b0571cebe9_1_246"/>
            <p:cNvSpPr/>
            <p:nvPr/>
          </p:nvSpPr>
          <p:spPr>
            <a:xfrm>
              <a:off x="363039" y="270541"/>
              <a:ext cx="660071" cy="660071"/>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6" name="Google Shape;576;g1b0571cebe9_1_246"/>
            <p:cNvSpPr/>
            <p:nvPr/>
          </p:nvSpPr>
          <p:spPr>
            <a:xfrm>
              <a:off x="1386149" y="512"/>
              <a:ext cx="7399585" cy="120012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7" name="Google Shape;577;g1b0571cebe9_1_246"/>
            <p:cNvSpPr txBox="1"/>
            <p:nvPr/>
          </p:nvSpPr>
          <p:spPr>
            <a:xfrm>
              <a:off x="1386149" y="512"/>
              <a:ext cx="7399585" cy="1200129"/>
            </a:xfrm>
            <a:prstGeom prst="rect">
              <a:avLst/>
            </a:prstGeom>
            <a:noFill/>
            <a:ln>
              <a:noFill/>
            </a:ln>
          </p:spPr>
          <p:txBody>
            <a:bodyPr spcFirstLastPara="1" wrap="square" lIns="127000" tIns="127000" rIns="127000" bIns="127000" anchor="ctr" anchorCtr="0">
              <a:noAutofit/>
            </a:bodyPr>
            <a:lstStyle/>
            <a:p>
              <a:pPr marL="0" marR="0" lvl="0" indent="0" algn="l" rtl="0">
                <a:lnSpc>
                  <a:spcPct val="90000"/>
                </a:lnSpc>
                <a:spcBef>
                  <a:spcPts val="0"/>
                </a:spcBef>
                <a:spcAft>
                  <a:spcPts val="0"/>
                </a:spcAft>
                <a:buClr>
                  <a:schemeClr val="dk1"/>
                </a:buClr>
                <a:buSzPts val="2500"/>
                <a:buFont typeface="Century Schoolbook"/>
                <a:buNone/>
              </a:pPr>
              <a:r>
                <a:rPr lang="en-US" sz="2500" dirty="0">
                  <a:solidFill>
                    <a:schemeClr val="dk1"/>
                  </a:solidFill>
                  <a:latin typeface="Century Schoolbook"/>
                  <a:ea typeface="Century Schoolbook"/>
                  <a:cs typeface="Century Schoolbook"/>
                  <a:sym typeface="Century Schoolbook"/>
                </a:rPr>
                <a:t>Data curation and development of documentation</a:t>
              </a:r>
              <a:endParaRPr sz="2500" dirty="0">
                <a:solidFill>
                  <a:schemeClr val="dk1"/>
                </a:solidFill>
                <a:latin typeface="Century Schoolbook"/>
                <a:ea typeface="Century Schoolbook"/>
                <a:cs typeface="Century Schoolbook"/>
                <a:sym typeface="Century Schoolbook"/>
              </a:endParaRPr>
            </a:p>
          </p:txBody>
        </p:sp>
        <p:sp>
          <p:nvSpPr>
            <p:cNvPr id="578" name="Google Shape;578;g1b0571cebe9_1_246"/>
            <p:cNvSpPr/>
            <p:nvPr/>
          </p:nvSpPr>
          <p:spPr>
            <a:xfrm>
              <a:off x="0" y="1500674"/>
              <a:ext cx="8785735" cy="1200129"/>
            </a:xfrm>
            <a:prstGeom prst="roundRect">
              <a:avLst>
                <a:gd name="adj" fmla="val 10000"/>
              </a:avLst>
            </a:prstGeom>
            <a:solidFill>
              <a:srgbClr val="267F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9" name="Google Shape;579;g1b0571cebe9_1_246"/>
            <p:cNvSpPr/>
            <p:nvPr/>
          </p:nvSpPr>
          <p:spPr>
            <a:xfrm>
              <a:off x="363039" y="1770703"/>
              <a:ext cx="660071" cy="660071"/>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0" name="Google Shape;580;g1b0571cebe9_1_246"/>
            <p:cNvSpPr/>
            <p:nvPr/>
          </p:nvSpPr>
          <p:spPr>
            <a:xfrm>
              <a:off x="1386149" y="1500674"/>
              <a:ext cx="7399585" cy="120012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1" name="Google Shape;581;g1b0571cebe9_1_246"/>
            <p:cNvSpPr txBox="1"/>
            <p:nvPr/>
          </p:nvSpPr>
          <p:spPr>
            <a:xfrm>
              <a:off x="1386149" y="1500674"/>
              <a:ext cx="7399585" cy="1200129"/>
            </a:xfrm>
            <a:prstGeom prst="rect">
              <a:avLst/>
            </a:prstGeom>
            <a:noFill/>
            <a:ln>
              <a:noFill/>
            </a:ln>
          </p:spPr>
          <p:txBody>
            <a:bodyPr spcFirstLastPara="1" wrap="square" lIns="127000" tIns="127000" rIns="127000" bIns="127000" anchor="ctr" anchorCtr="0">
              <a:noAutofit/>
            </a:bodyPr>
            <a:lstStyle/>
            <a:p>
              <a:pPr marL="0" marR="0" lvl="0" indent="0" algn="l" rtl="0">
                <a:lnSpc>
                  <a:spcPct val="90000"/>
                </a:lnSpc>
                <a:spcBef>
                  <a:spcPts val="0"/>
                </a:spcBef>
                <a:spcAft>
                  <a:spcPts val="0"/>
                </a:spcAft>
                <a:buClr>
                  <a:schemeClr val="dk1"/>
                </a:buClr>
                <a:buSzPts val="2500"/>
                <a:buFont typeface="Century Schoolbook"/>
                <a:buNone/>
              </a:pPr>
              <a:r>
                <a:rPr lang="en-US" sz="2500" dirty="0">
                  <a:solidFill>
                    <a:schemeClr val="dk1"/>
                  </a:solidFill>
                  <a:latin typeface="Century Schoolbook"/>
                  <a:ea typeface="Century Schoolbook"/>
                  <a:cs typeface="Century Schoolbook"/>
                  <a:sym typeface="Century Schoolbook"/>
                </a:rPr>
                <a:t>Local data management (i.e. during the project, before submitting to a repository)</a:t>
              </a:r>
              <a:endParaRPr sz="2500" dirty="0">
                <a:solidFill>
                  <a:schemeClr val="dk1"/>
                </a:solidFill>
                <a:latin typeface="Century Schoolbook"/>
                <a:ea typeface="Century Schoolbook"/>
                <a:cs typeface="Century Schoolbook"/>
                <a:sym typeface="Century Schoolbook"/>
              </a:endParaRPr>
            </a:p>
          </p:txBody>
        </p:sp>
        <p:sp>
          <p:nvSpPr>
            <p:cNvPr id="582" name="Google Shape;582;g1b0571cebe9_1_246"/>
            <p:cNvSpPr/>
            <p:nvPr/>
          </p:nvSpPr>
          <p:spPr>
            <a:xfrm>
              <a:off x="0" y="3000835"/>
              <a:ext cx="8785735" cy="1200129"/>
            </a:xfrm>
            <a:prstGeom prst="roundRect">
              <a:avLst>
                <a:gd name="adj" fmla="val 1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3" name="Google Shape;583;g1b0571cebe9_1_246"/>
            <p:cNvSpPr/>
            <p:nvPr/>
          </p:nvSpPr>
          <p:spPr>
            <a:xfrm>
              <a:off x="363039" y="3270864"/>
              <a:ext cx="660071" cy="660071"/>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4" name="Google Shape;584;g1b0571cebe9_1_246"/>
            <p:cNvSpPr/>
            <p:nvPr/>
          </p:nvSpPr>
          <p:spPr>
            <a:xfrm>
              <a:off x="1386149" y="3000835"/>
              <a:ext cx="7399585" cy="120012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5" name="Google Shape;585;g1b0571cebe9_1_246"/>
            <p:cNvSpPr txBox="1"/>
            <p:nvPr/>
          </p:nvSpPr>
          <p:spPr>
            <a:xfrm>
              <a:off x="1386149" y="3000835"/>
              <a:ext cx="7399585" cy="1200129"/>
            </a:xfrm>
            <a:prstGeom prst="rect">
              <a:avLst/>
            </a:prstGeom>
            <a:noFill/>
            <a:ln>
              <a:noFill/>
            </a:ln>
          </p:spPr>
          <p:txBody>
            <a:bodyPr spcFirstLastPara="1" wrap="square" lIns="127000" tIns="127000" rIns="127000" bIns="127000" anchor="ctr" anchorCtr="0">
              <a:noAutofit/>
            </a:bodyPr>
            <a:lstStyle/>
            <a:p>
              <a:pPr marL="0" marR="0" lvl="0" indent="0" algn="l" rtl="0">
                <a:lnSpc>
                  <a:spcPct val="90000"/>
                </a:lnSpc>
                <a:spcBef>
                  <a:spcPts val="0"/>
                </a:spcBef>
                <a:spcAft>
                  <a:spcPts val="0"/>
                </a:spcAft>
                <a:buClr>
                  <a:schemeClr val="dk1"/>
                </a:buClr>
                <a:buSzPts val="2500"/>
                <a:buFont typeface="Century Schoolbook"/>
                <a:buNone/>
              </a:pPr>
              <a:r>
                <a:rPr lang="en-US" sz="2500" dirty="0">
                  <a:solidFill>
                    <a:schemeClr val="dk1"/>
                  </a:solidFill>
                  <a:latin typeface="Century Schoolbook"/>
                  <a:ea typeface="Century Schoolbook"/>
                  <a:cs typeface="Century Schoolbook"/>
                  <a:sym typeface="Century Schoolbook"/>
                </a:rPr>
                <a:t>Preservation and sharing in repositories</a:t>
              </a:r>
              <a:endParaRPr sz="2500" dirty="0">
                <a:solidFill>
                  <a:schemeClr val="dk1"/>
                </a:solidFill>
                <a:latin typeface="Century Schoolbook"/>
                <a:ea typeface="Century Schoolbook"/>
                <a:cs typeface="Century Schoolbook"/>
                <a:sym typeface="Century Schoolbook"/>
              </a:endParaRPr>
            </a:p>
          </p:txBody>
        </p:sp>
      </p:grpSp>
      <p:sp>
        <p:nvSpPr>
          <p:cNvPr id="586" name="Google Shape;586;g1b0571cebe9_1_246"/>
          <p:cNvSpPr txBox="1"/>
          <p:nvPr/>
        </p:nvSpPr>
        <p:spPr>
          <a:xfrm>
            <a:off x="3856383" y="5513400"/>
            <a:ext cx="75936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dirty="0">
                <a:solidFill>
                  <a:schemeClr val="hlink"/>
                </a:solidFill>
                <a:latin typeface="Century Schoolbook"/>
                <a:ea typeface="Century Schoolbook"/>
                <a:cs typeface="Century Schoolbook"/>
                <a:sym typeface="Century Schoolbook"/>
                <a:hlinkClick r:id="rId6"/>
              </a:rPr>
              <a:t>https://grants.nih.gov/grants/guide/notice-files/NOT-OD-21-015.html</a:t>
            </a:r>
            <a:r>
              <a:rPr lang="en-US" sz="1800" dirty="0">
                <a:solidFill>
                  <a:schemeClr val="dk1"/>
                </a:solidFill>
                <a:latin typeface="Century Schoolbook"/>
                <a:ea typeface="Century Schoolbook"/>
                <a:cs typeface="Century Schoolbook"/>
                <a:sym typeface="Century Schoolbook"/>
              </a:rPr>
              <a:t> </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60656B5F-4B39-AD87-E549-7D98FC9CAB5A}"/>
              </a:ext>
            </a:extLst>
          </p:cNvPr>
          <p:cNvPicPr>
            <a:picLocks noChangeAspect="1"/>
          </p:cNvPicPr>
          <p:nvPr/>
        </p:nvPicPr>
        <p:blipFill rotWithShape="1">
          <a:blip r:embed="rId2">
            <a:extLst>
              <a:ext uri="{28A0092B-C50C-407E-A947-70E740481C1C}">
                <a14:useLocalDpi xmlns:a14="http://schemas.microsoft.com/office/drawing/2010/main" val="0"/>
              </a:ext>
            </a:extLst>
          </a:blip>
          <a:srcRect l="18750" t="8889" r="19375" b="4445"/>
          <a:stretch/>
        </p:blipFill>
        <p:spPr>
          <a:xfrm>
            <a:off x="1905000" y="228599"/>
            <a:ext cx="8077200" cy="6363855"/>
          </a:xfrm>
          <a:prstGeom prst="rect">
            <a:avLst/>
          </a:prstGeom>
        </p:spPr>
      </p:pic>
      <p:sp>
        <p:nvSpPr>
          <p:cNvPr id="6" name="Oval 5">
            <a:extLst>
              <a:ext uri="{FF2B5EF4-FFF2-40B4-BE49-F238E27FC236}">
                <a16:creationId xmlns:a16="http://schemas.microsoft.com/office/drawing/2014/main" id="{FA30D160-2E77-B5CD-DD59-88FA48737752}"/>
              </a:ext>
            </a:extLst>
          </p:cNvPr>
          <p:cNvSpPr/>
          <p:nvPr/>
        </p:nvSpPr>
        <p:spPr>
          <a:xfrm>
            <a:off x="2286000" y="5029200"/>
            <a:ext cx="75438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0189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89B5168F-D266-DD39-5D2A-1F7655664319}"/>
              </a:ext>
            </a:extLst>
          </p:cNvPr>
          <p:cNvPicPr>
            <a:picLocks noChangeAspect="1"/>
          </p:cNvPicPr>
          <p:nvPr/>
        </p:nvPicPr>
        <p:blipFill rotWithShape="1">
          <a:blip r:embed="rId3">
            <a:extLst>
              <a:ext uri="{28A0092B-C50C-407E-A947-70E740481C1C}">
                <a14:useLocalDpi xmlns:a14="http://schemas.microsoft.com/office/drawing/2010/main" val="0"/>
              </a:ext>
            </a:extLst>
          </a:blip>
          <a:srcRect l="18750" t="12222" r="19375" b="2222"/>
          <a:stretch/>
        </p:blipFill>
        <p:spPr>
          <a:xfrm>
            <a:off x="2514600" y="152399"/>
            <a:ext cx="8153400" cy="6341533"/>
          </a:xfrm>
          <a:prstGeom prst="rect">
            <a:avLst/>
          </a:prstGeom>
        </p:spPr>
      </p:pic>
      <p:sp>
        <p:nvSpPr>
          <p:cNvPr id="4" name="Oval 3">
            <a:extLst>
              <a:ext uri="{FF2B5EF4-FFF2-40B4-BE49-F238E27FC236}">
                <a16:creationId xmlns:a16="http://schemas.microsoft.com/office/drawing/2014/main" id="{8BB833F1-32C9-BB70-9C20-81958CD66437}"/>
              </a:ext>
            </a:extLst>
          </p:cNvPr>
          <p:cNvSpPr/>
          <p:nvPr/>
        </p:nvSpPr>
        <p:spPr>
          <a:xfrm>
            <a:off x="2286000" y="1905000"/>
            <a:ext cx="63246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3BB45E19-8571-F476-BE3D-0FA6F9D06BA3}"/>
              </a:ext>
            </a:extLst>
          </p:cNvPr>
          <p:cNvSpPr/>
          <p:nvPr/>
        </p:nvSpPr>
        <p:spPr>
          <a:xfrm>
            <a:off x="2502568" y="5723911"/>
            <a:ext cx="63246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396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1AA6F0-4725-6458-B9DD-A9F4C24BC899}"/>
              </a:ext>
            </a:extLst>
          </p:cNvPr>
          <p:cNvSpPr txBox="1"/>
          <p:nvPr/>
        </p:nvSpPr>
        <p:spPr>
          <a:xfrm>
            <a:off x="2743200" y="6583361"/>
            <a:ext cx="6277872" cy="384721"/>
          </a:xfrm>
          <a:prstGeom prst="rect">
            <a:avLst/>
          </a:prstGeom>
          <a:noFill/>
        </p:spPr>
        <p:txBody>
          <a:bodyPr wrap="none" rtlCol="0">
            <a:spAutoFit/>
          </a:bodyPr>
          <a:lstStyle/>
          <a:p>
            <a:r>
              <a:rPr lang="en-US" dirty="0">
                <a:solidFill>
                  <a:schemeClr val="bg1"/>
                </a:solidFill>
              </a:rPr>
              <a:t>https://sharing.nih.gov/data-management-and-sharing-policy</a:t>
            </a:r>
          </a:p>
        </p:txBody>
      </p:sp>
      <p:pic>
        <p:nvPicPr>
          <p:cNvPr id="6" name="Picture 5">
            <a:extLst>
              <a:ext uri="{FF2B5EF4-FFF2-40B4-BE49-F238E27FC236}">
                <a16:creationId xmlns:a16="http://schemas.microsoft.com/office/drawing/2014/main" id="{2A366ADE-1731-BA29-1A19-372C67012C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33" y="28575"/>
            <a:ext cx="11652953" cy="6554786"/>
          </a:xfrm>
          <a:prstGeom prst="rect">
            <a:avLst/>
          </a:prstGeom>
        </p:spPr>
      </p:pic>
    </p:spTree>
    <p:extLst>
      <p:ext uri="{BB962C8B-B14F-4D97-AF65-F5344CB8AC3E}">
        <p14:creationId xmlns:p14="http://schemas.microsoft.com/office/powerpoint/2010/main" val="1366486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9CD0E8-F25B-2CE5-3D26-DC04E2CB9990}"/>
              </a:ext>
            </a:extLst>
          </p:cNvPr>
          <p:cNvSpPr txBox="1"/>
          <p:nvPr/>
        </p:nvSpPr>
        <p:spPr>
          <a:xfrm>
            <a:off x="0" y="5776755"/>
            <a:ext cx="6629400" cy="830997"/>
          </a:xfrm>
          <a:prstGeom prst="rect">
            <a:avLst/>
          </a:prstGeom>
          <a:noFill/>
        </p:spPr>
        <p:txBody>
          <a:bodyPr wrap="square" rtlCol="0">
            <a:spAutoFit/>
          </a:bodyPr>
          <a:lstStyle/>
          <a:p>
            <a:r>
              <a:rPr lang="en-US" sz="1600" dirty="0"/>
              <a:t>https://sharing.nih.gov/data-management-and-sharing-policy/planning-and-budgeting-for-data-management-and-sharing/writing-a-data-management-and-sharing-plan#submitting-data-management-and-sharing-plans</a:t>
            </a:r>
          </a:p>
        </p:txBody>
      </p:sp>
      <p:pic>
        <p:nvPicPr>
          <p:cNvPr id="6" name="Picture 5">
            <a:extLst>
              <a:ext uri="{FF2B5EF4-FFF2-40B4-BE49-F238E27FC236}">
                <a16:creationId xmlns:a16="http://schemas.microsoft.com/office/drawing/2014/main" id="{F8AB2CB5-510C-F666-910B-62EB51435EB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000"/>
                    </a14:imgEffect>
                    <a14:imgEffect>
                      <a14:brightnessContrast bright="-2000" contrast="2000"/>
                    </a14:imgEffect>
                  </a14:imgLayer>
                </a14:imgProps>
              </a:ext>
              <a:ext uri="{28A0092B-C50C-407E-A947-70E740481C1C}">
                <a14:useLocalDpi xmlns:a14="http://schemas.microsoft.com/office/drawing/2010/main" val="0"/>
              </a:ext>
            </a:extLst>
          </a:blip>
          <a:srcRect l="26470" t="19390" r="25736"/>
          <a:stretch/>
        </p:blipFill>
        <p:spPr>
          <a:xfrm>
            <a:off x="139700" y="152401"/>
            <a:ext cx="6011847" cy="5624354"/>
          </a:xfrm>
          <a:prstGeom prst="rect">
            <a:avLst/>
          </a:prstGeom>
        </p:spPr>
      </p:pic>
      <p:pic>
        <p:nvPicPr>
          <p:cNvPr id="10" name="Picture 9">
            <a:extLst>
              <a:ext uri="{FF2B5EF4-FFF2-40B4-BE49-F238E27FC236}">
                <a16:creationId xmlns:a16="http://schemas.microsoft.com/office/drawing/2014/main" id="{AB5C7E87-1022-8503-CAA0-91C0ADAA9660}"/>
              </a:ext>
            </a:extLst>
          </p:cNvPr>
          <p:cNvPicPr>
            <a:picLocks noChangeAspect="1"/>
          </p:cNvPicPr>
          <p:nvPr/>
        </p:nvPicPr>
        <p:blipFill rotWithShape="1">
          <a:blip r:embed="rId5">
            <a:extLst>
              <a:ext uri="{28A0092B-C50C-407E-A947-70E740481C1C}">
                <a14:useLocalDpi xmlns:a14="http://schemas.microsoft.com/office/drawing/2010/main" val="0"/>
              </a:ext>
            </a:extLst>
          </a:blip>
          <a:srcRect l="24347" r="24673"/>
          <a:stretch/>
        </p:blipFill>
        <p:spPr>
          <a:xfrm>
            <a:off x="6581206" y="250248"/>
            <a:ext cx="4953000" cy="5464969"/>
          </a:xfrm>
          <a:prstGeom prst="rect">
            <a:avLst/>
          </a:prstGeom>
        </p:spPr>
      </p:pic>
      <p:sp>
        <p:nvSpPr>
          <p:cNvPr id="11" name="TextBox 10">
            <a:extLst>
              <a:ext uri="{FF2B5EF4-FFF2-40B4-BE49-F238E27FC236}">
                <a16:creationId xmlns:a16="http://schemas.microsoft.com/office/drawing/2014/main" id="{24689C22-8020-5533-9EA2-ABC7C070BA56}"/>
              </a:ext>
            </a:extLst>
          </p:cNvPr>
          <p:cNvSpPr txBox="1"/>
          <p:nvPr/>
        </p:nvSpPr>
        <p:spPr>
          <a:xfrm>
            <a:off x="7099300" y="5776755"/>
            <a:ext cx="5105400" cy="830997"/>
          </a:xfrm>
          <a:prstGeom prst="rect">
            <a:avLst/>
          </a:prstGeom>
          <a:noFill/>
        </p:spPr>
        <p:txBody>
          <a:bodyPr wrap="square" rtlCol="0">
            <a:spAutoFit/>
          </a:bodyPr>
          <a:lstStyle/>
          <a:p>
            <a:r>
              <a:rPr lang="en-US" sz="1600" dirty="0"/>
              <a:t>https://research.uams.edu/research-resources/data-sharing-and-management/sample-data-management-plans/</a:t>
            </a:r>
          </a:p>
        </p:txBody>
      </p:sp>
    </p:spTree>
    <p:extLst>
      <p:ext uri="{BB962C8B-B14F-4D97-AF65-F5344CB8AC3E}">
        <p14:creationId xmlns:p14="http://schemas.microsoft.com/office/powerpoint/2010/main" val="3978321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092766-A951-06D6-6A61-B6114E7BC630}"/>
              </a:ext>
            </a:extLst>
          </p:cNvPr>
          <p:cNvSpPr>
            <a:spLocks noGrp="1"/>
          </p:cNvSpPr>
          <p:nvPr>
            <p:ph type="title"/>
          </p:nvPr>
        </p:nvSpPr>
        <p:spPr>
          <a:xfrm>
            <a:off x="914400" y="2819400"/>
            <a:ext cx="10363200" cy="1362075"/>
          </a:xfrm>
        </p:spPr>
        <p:txBody>
          <a:bodyPr/>
          <a:lstStyle/>
          <a:p>
            <a:r>
              <a:rPr lang="en-US" dirty="0"/>
              <a:t>Lessons Learned</a:t>
            </a:r>
          </a:p>
        </p:txBody>
      </p:sp>
      <p:sp>
        <p:nvSpPr>
          <p:cNvPr id="5" name="Text Placeholder 4">
            <a:extLst>
              <a:ext uri="{FF2B5EF4-FFF2-40B4-BE49-F238E27FC236}">
                <a16:creationId xmlns:a16="http://schemas.microsoft.com/office/drawing/2014/main" id="{396D9665-BD3E-A477-03D7-80F49303BF84}"/>
              </a:ext>
            </a:extLst>
          </p:cNvPr>
          <p:cNvSpPr>
            <a:spLocks noGrp="1"/>
          </p:cNvSpPr>
          <p:nvPr>
            <p:ph type="body" idx="1"/>
          </p:nvPr>
        </p:nvSpPr>
        <p:spPr>
          <a:xfrm>
            <a:off x="942109" y="2678906"/>
            <a:ext cx="10363200" cy="1500187"/>
          </a:xfrm>
        </p:spPr>
        <p:txBody>
          <a:bodyPr>
            <a:normAutofit/>
          </a:bodyPr>
          <a:lstStyle/>
          <a:p>
            <a:r>
              <a:rPr lang="en-US" sz="3200" dirty="0">
                <a:solidFill>
                  <a:srgbClr val="C00000"/>
                </a:solidFill>
              </a:rPr>
              <a:t>The Hard Way!</a:t>
            </a:r>
          </a:p>
        </p:txBody>
      </p:sp>
    </p:spTree>
    <p:extLst>
      <p:ext uri="{BB962C8B-B14F-4D97-AF65-F5344CB8AC3E}">
        <p14:creationId xmlns:p14="http://schemas.microsoft.com/office/powerpoint/2010/main" val="157510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g1858ab3ccb2_0_6"/>
          <p:cNvSpPr txBox="1">
            <a:spLocks noGrp="1"/>
          </p:cNvSpPr>
          <p:nvPr>
            <p:ph type="title"/>
          </p:nvPr>
        </p:nvSpPr>
        <p:spPr>
          <a:xfrm>
            <a:off x="914400" y="2286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Learning Objectives</a:t>
            </a:r>
            <a:endParaRPr dirty="0"/>
          </a:p>
        </p:txBody>
      </p:sp>
      <p:sp>
        <p:nvSpPr>
          <p:cNvPr id="297" name="Google Shape;297;g1858ab3ccb2_0_6"/>
          <p:cNvSpPr txBox="1">
            <a:spLocks noGrp="1"/>
          </p:cNvSpPr>
          <p:nvPr>
            <p:ph type="body" idx="1"/>
          </p:nvPr>
        </p:nvSpPr>
        <p:spPr>
          <a:xfrm>
            <a:off x="1143000" y="1752600"/>
            <a:ext cx="10591800" cy="4038600"/>
          </a:xfrm>
          <a:prstGeom prst="rect">
            <a:avLst/>
          </a:prstGeom>
        </p:spPr>
        <p:txBody>
          <a:bodyPr spcFirstLastPara="1" wrap="square" lIns="91425" tIns="45700" rIns="91425" bIns="45700" anchor="t" anchorCtr="0">
            <a:noAutofit/>
          </a:bodyPr>
          <a:lstStyle/>
          <a:p>
            <a:pPr marL="457200" lvl="0" indent="-419100" algn="l" rtl="0">
              <a:spcBef>
                <a:spcPts val="1400"/>
              </a:spcBef>
              <a:spcAft>
                <a:spcPts val="0"/>
              </a:spcAft>
              <a:buSzPts val="3000"/>
              <a:buChar char="•"/>
            </a:pPr>
            <a:r>
              <a:rPr lang="en-US" sz="3000" dirty="0"/>
              <a:t>Communicate the main components of the NIH DMSP policy.</a:t>
            </a:r>
          </a:p>
          <a:p>
            <a:pPr marL="457200" lvl="0" indent="-419100" algn="l" rtl="0">
              <a:spcBef>
                <a:spcPts val="1400"/>
              </a:spcBef>
              <a:spcAft>
                <a:spcPts val="0"/>
              </a:spcAft>
              <a:buSzPts val="3000"/>
              <a:buChar char="•"/>
            </a:pPr>
            <a:r>
              <a:rPr lang="en-US" sz="3000" dirty="0"/>
              <a:t>Illustrate the rationale behind this policy</a:t>
            </a:r>
          </a:p>
          <a:p>
            <a:pPr marL="457200" lvl="0" indent="-419100" algn="l" rtl="0">
              <a:spcBef>
                <a:spcPts val="1400"/>
              </a:spcBef>
              <a:spcAft>
                <a:spcPts val="0"/>
              </a:spcAft>
              <a:buSzPts val="3000"/>
              <a:buChar char="•"/>
            </a:pPr>
            <a:r>
              <a:rPr lang="en-US" sz="3000" dirty="0"/>
              <a:t>Provide guidance for researchers on how to approach each section of a DMSP</a:t>
            </a:r>
            <a:endParaRPr sz="3000" dirty="0"/>
          </a:p>
          <a:p>
            <a:pPr marL="457200" indent="-419100">
              <a:spcBef>
                <a:spcPts val="1400"/>
              </a:spcBef>
              <a:buSzPts val="3000"/>
            </a:pPr>
            <a:r>
              <a:rPr lang="en-US" sz="3000" dirty="0"/>
              <a:t>Describe our experience thus far with this NIH requirement</a:t>
            </a:r>
            <a:endParaRPr sz="3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0C306E-B906-1730-DB45-B48938965FA5}"/>
              </a:ext>
            </a:extLst>
          </p:cNvPr>
          <p:cNvSpPr>
            <a:spLocks noGrp="1"/>
          </p:cNvSpPr>
          <p:nvPr>
            <p:ph type="title"/>
          </p:nvPr>
        </p:nvSpPr>
        <p:spPr/>
        <p:txBody>
          <a:bodyPr/>
          <a:lstStyle/>
          <a:p>
            <a:r>
              <a:rPr lang="en-US" dirty="0"/>
              <a:t>NIH is Confused</a:t>
            </a:r>
          </a:p>
        </p:txBody>
      </p:sp>
      <p:sp>
        <p:nvSpPr>
          <p:cNvPr id="5" name="Content Placeholder 4">
            <a:extLst>
              <a:ext uri="{FF2B5EF4-FFF2-40B4-BE49-F238E27FC236}">
                <a16:creationId xmlns:a16="http://schemas.microsoft.com/office/drawing/2014/main" id="{329C330B-FB10-1FB4-88D0-794E7FAB3DDA}"/>
              </a:ext>
            </a:extLst>
          </p:cNvPr>
          <p:cNvSpPr>
            <a:spLocks noGrp="1"/>
          </p:cNvSpPr>
          <p:nvPr>
            <p:ph idx="1"/>
          </p:nvPr>
        </p:nvSpPr>
        <p:spPr/>
        <p:txBody>
          <a:bodyPr/>
          <a:lstStyle/>
          <a:p>
            <a:r>
              <a:rPr lang="en-US" dirty="0"/>
              <a:t>Most Institutes do NOT send DSMPs to reviewers</a:t>
            </a:r>
          </a:p>
          <a:p>
            <a:pPr lvl="1"/>
            <a:r>
              <a:rPr lang="en-US" dirty="0"/>
              <a:t>They are reviewed by program staff only</a:t>
            </a:r>
          </a:p>
          <a:p>
            <a:pPr lvl="1"/>
            <a:r>
              <a:rPr lang="en-US" dirty="0"/>
              <a:t>BUT they MUST BE INCLUDED, or your application will be rejected!</a:t>
            </a:r>
          </a:p>
          <a:p>
            <a:r>
              <a:rPr lang="en-US" dirty="0"/>
              <a:t>Most FOAs still require a Resource Sharing Plan</a:t>
            </a:r>
          </a:p>
          <a:p>
            <a:pPr lvl="1"/>
            <a:r>
              <a:rPr lang="en-US" dirty="0"/>
              <a:t>Some also require a Software Sharing Plan</a:t>
            </a:r>
          </a:p>
          <a:p>
            <a:pPr lvl="1"/>
            <a:r>
              <a:rPr lang="en-US" dirty="0"/>
              <a:t>They may also NOT be given to reviewers even when this is a Scorable Item!</a:t>
            </a:r>
          </a:p>
        </p:txBody>
      </p:sp>
    </p:spTree>
    <p:extLst>
      <p:ext uri="{BB962C8B-B14F-4D97-AF65-F5344CB8AC3E}">
        <p14:creationId xmlns:p14="http://schemas.microsoft.com/office/powerpoint/2010/main" val="1050629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EF45C-3B30-703E-C0C0-B035317810AD}"/>
              </a:ext>
            </a:extLst>
          </p:cNvPr>
          <p:cNvSpPr>
            <a:spLocks noGrp="1"/>
          </p:cNvSpPr>
          <p:nvPr>
            <p:ph type="title"/>
          </p:nvPr>
        </p:nvSpPr>
        <p:spPr/>
        <p:txBody>
          <a:bodyPr/>
          <a:lstStyle/>
          <a:p>
            <a:r>
              <a:rPr lang="en-US" dirty="0"/>
              <a:t>WARNING: Other Attachments</a:t>
            </a:r>
          </a:p>
        </p:txBody>
      </p:sp>
      <p:sp>
        <p:nvSpPr>
          <p:cNvPr id="3" name="Content Placeholder 2">
            <a:extLst>
              <a:ext uri="{FF2B5EF4-FFF2-40B4-BE49-F238E27FC236}">
                <a16:creationId xmlns:a16="http://schemas.microsoft.com/office/drawing/2014/main" id="{C7A95B4B-A350-ADD5-9F77-107924515434}"/>
              </a:ext>
            </a:extLst>
          </p:cNvPr>
          <p:cNvSpPr>
            <a:spLocks noGrp="1"/>
          </p:cNvSpPr>
          <p:nvPr>
            <p:ph idx="1"/>
          </p:nvPr>
        </p:nvSpPr>
        <p:spPr>
          <a:xfrm>
            <a:off x="609600" y="1387478"/>
            <a:ext cx="10972800" cy="4525963"/>
          </a:xfrm>
        </p:spPr>
        <p:txBody>
          <a:bodyPr>
            <a:normAutofit lnSpcReduction="10000"/>
          </a:bodyPr>
          <a:lstStyle/>
          <a:p>
            <a:r>
              <a:rPr lang="en-US" dirty="0"/>
              <a:t>DMSPs and increasingly other required elements must be included in the Other Attachments area of the grant package.</a:t>
            </a:r>
          </a:p>
          <a:p>
            <a:r>
              <a:rPr lang="en-US" dirty="0"/>
              <a:t>Neither Muse nor NIH’s submission software can check this area for compliance so missing attachments DO NOT GENERATE ERRORS!</a:t>
            </a:r>
          </a:p>
          <a:p>
            <a:r>
              <a:rPr lang="en-US" dirty="0"/>
              <a:t>The SRO or Program Officer has to manually check for a complete package</a:t>
            </a:r>
          </a:p>
          <a:p>
            <a:r>
              <a:rPr lang="en-US" dirty="0"/>
              <a:t>We have had one grant rejected because of a missing Other Attachment!</a:t>
            </a:r>
          </a:p>
        </p:txBody>
      </p:sp>
      <p:grpSp>
        <p:nvGrpSpPr>
          <p:cNvPr id="7" name="Group 6">
            <a:extLst>
              <a:ext uri="{FF2B5EF4-FFF2-40B4-BE49-F238E27FC236}">
                <a16:creationId xmlns:a16="http://schemas.microsoft.com/office/drawing/2014/main" id="{BF20040F-E957-A69A-1A65-9F36B75A5903}"/>
              </a:ext>
            </a:extLst>
          </p:cNvPr>
          <p:cNvGrpSpPr/>
          <p:nvPr/>
        </p:nvGrpSpPr>
        <p:grpSpPr>
          <a:xfrm>
            <a:off x="609600" y="381000"/>
            <a:ext cx="11201400" cy="6176961"/>
            <a:chOff x="2895600" y="1525586"/>
            <a:chExt cx="8991600" cy="5057775"/>
          </a:xfrm>
        </p:grpSpPr>
        <p:pic>
          <p:nvPicPr>
            <p:cNvPr id="5" name="Picture 4">
              <a:extLst>
                <a:ext uri="{FF2B5EF4-FFF2-40B4-BE49-F238E27FC236}">
                  <a16:creationId xmlns:a16="http://schemas.microsoft.com/office/drawing/2014/main" id="{C4850749-6E97-B834-25DB-850AB1704EC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000"/>
                      </a14:imgEffect>
                      <a14:imgEffect>
                        <a14:brightnessContrast bright="3000" contrast="2000"/>
                      </a14:imgEffect>
                    </a14:imgLayer>
                  </a14:imgProps>
                </a:ext>
                <a:ext uri="{28A0092B-C50C-407E-A947-70E740481C1C}">
                  <a14:useLocalDpi xmlns:a14="http://schemas.microsoft.com/office/drawing/2010/main" val="0"/>
                </a:ext>
              </a:extLst>
            </a:blip>
            <a:stretch>
              <a:fillRect/>
            </a:stretch>
          </p:blipFill>
          <p:spPr>
            <a:xfrm>
              <a:off x="2895600" y="1525586"/>
              <a:ext cx="8991600" cy="5057775"/>
            </a:xfrm>
            <a:prstGeom prst="rect">
              <a:avLst/>
            </a:prstGeom>
          </p:spPr>
        </p:pic>
        <p:sp>
          <p:nvSpPr>
            <p:cNvPr id="6" name="Oval 5">
              <a:extLst>
                <a:ext uri="{FF2B5EF4-FFF2-40B4-BE49-F238E27FC236}">
                  <a16:creationId xmlns:a16="http://schemas.microsoft.com/office/drawing/2014/main" id="{F66C0C54-ADC0-BCAD-9E35-170010774827}"/>
                </a:ext>
              </a:extLst>
            </p:cNvPr>
            <p:cNvSpPr/>
            <p:nvPr/>
          </p:nvSpPr>
          <p:spPr>
            <a:xfrm>
              <a:off x="4038600" y="5332415"/>
              <a:ext cx="2209800" cy="839786"/>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56144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33CF4-1EA6-76EF-FAB7-DBE8C08CCED8}"/>
              </a:ext>
            </a:extLst>
          </p:cNvPr>
          <p:cNvSpPr>
            <a:spLocks noGrp="1"/>
          </p:cNvSpPr>
          <p:nvPr>
            <p:ph type="title"/>
          </p:nvPr>
        </p:nvSpPr>
        <p:spPr/>
        <p:txBody>
          <a:bodyPr>
            <a:normAutofit fontScale="90000"/>
          </a:bodyPr>
          <a:lstStyle/>
          <a:p>
            <a:r>
              <a:rPr lang="en-US" dirty="0"/>
              <a:t>Example of Required Other Attachments (RC2 FOA)</a:t>
            </a:r>
          </a:p>
        </p:txBody>
      </p:sp>
      <p:pic>
        <p:nvPicPr>
          <p:cNvPr id="5" name="Picture 4">
            <a:extLst>
              <a:ext uri="{FF2B5EF4-FFF2-40B4-BE49-F238E27FC236}">
                <a16:creationId xmlns:a16="http://schemas.microsoft.com/office/drawing/2014/main" id="{E0F94B22-136F-C898-35B8-2945839E0097}"/>
              </a:ext>
            </a:extLst>
          </p:cNvPr>
          <p:cNvPicPr>
            <a:picLocks noChangeAspect="1"/>
          </p:cNvPicPr>
          <p:nvPr/>
        </p:nvPicPr>
        <p:blipFill rotWithShape="1">
          <a:blip r:embed="rId3">
            <a:extLst>
              <a:ext uri="{28A0092B-C50C-407E-A947-70E740481C1C}">
                <a14:useLocalDpi xmlns:a14="http://schemas.microsoft.com/office/drawing/2010/main" val="0"/>
              </a:ext>
            </a:extLst>
          </a:blip>
          <a:srcRect l="25490" t="80174" r="23530" b="4139"/>
          <a:stretch/>
        </p:blipFill>
        <p:spPr>
          <a:xfrm>
            <a:off x="457200" y="1058073"/>
            <a:ext cx="8099064" cy="1401761"/>
          </a:xfrm>
          <a:prstGeom prst="rect">
            <a:avLst/>
          </a:prstGeom>
        </p:spPr>
      </p:pic>
      <p:pic>
        <p:nvPicPr>
          <p:cNvPr id="7" name="Picture 6">
            <a:extLst>
              <a:ext uri="{FF2B5EF4-FFF2-40B4-BE49-F238E27FC236}">
                <a16:creationId xmlns:a16="http://schemas.microsoft.com/office/drawing/2014/main" id="{F1CAC68B-5019-C824-BD09-4106A681DF0D}"/>
              </a:ext>
            </a:extLst>
          </p:cNvPr>
          <p:cNvPicPr>
            <a:picLocks noChangeAspect="1"/>
          </p:cNvPicPr>
          <p:nvPr/>
        </p:nvPicPr>
        <p:blipFill rotWithShape="1">
          <a:blip r:embed="rId4">
            <a:extLst>
              <a:ext uri="{28A0092B-C50C-407E-A947-70E740481C1C}">
                <a14:useLocalDpi xmlns:a14="http://schemas.microsoft.com/office/drawing/2010/main" val="0"/>
              </a:ext>
            </a:extLst>
          </a:blip>
          <a:srcRect l="26471" t="9223" r="18627" b="34331"/>
          <a:stretch/>
        </p:blipFill>
        <p:spPr>
          <a:xfrm>
            <a:off x="609600" y="2421734"/>
            <a:ext cx="7162800" cy="4142342"/>
          </a:xfrm>
          <a:prstGeom prst="rect">
            <a:avLst/>
          </a:prstGeom>
        </p:spPr>
      </p:pic>
      <p:sp>
        <p:nvSpPr>
          <p:cNvPr id="9" name="TextBox 8">
            <a:extLst>
              <a:ext uri="{FF2B5EF4-FFF2-40B4-BE49-F238E27FC236}">
                <a16:creationId xmlns:a16="http://schemas.microsoft.com/office/drawing/2014/main" id="{EB33FEF4-FEDC-CAD8-B573-5FB8FE1DD8E1}"/>
              </a:ext>
            </a:extLst>
          </p:cNvPr>
          <p:cNvSpPr txBox="1"/>
          <p:nvPr/>
        </p:nvSpPr>
        <p:spPr>
          <a:xfrm>
            <a:off x="7467600" y="3429000"/>
            <a:ext cx="4724400" cy="1554272"/>
          </a:xfrm>
          <a:prstGeom prst="rect">
            <a:avLst/>
          </a:prstGeom>
          <a:noFill/>
        </p:spPr>
        <p:txBody>
          <a:bodyPr wrap="square" rtlCol="0">
            <a:spAutoFit/>
          </a:bodyPr>
          <a:lstStyle/>
          <a:p>
            <a:r>
              <a:rPr lang="en-US" b="1" dirty="0">
                <a:solidFill>
                  <a:srgbClr val="323232"/>
                </a:solidFill>
                <a:effectLst/>
                <a:latin typeface="Helvetica Neue" panose="02000503000000020004" pitchFamily="2" charset="0"/>
              </a:rPr>
              <a:t>Applications that do not include one or more of these attachments will be considered incomplete and </a:t>
            </a:r>
            <a:r>
              <a:rPr lang="en-US" b="1" u="sng" dirty="0">
                <a:solidFill>
                  <a:srgbClr val="C00000"/>
                </a:solidFill>
                <a:effectLst/>
                <a:latin typeface="Helvetica Neue" panose="02000503000000020004" pitchFamily="2" charset="0"/>
              </a:rPr>
              <a:t>will not be reviewed.</a:t>
            </a:r>
          </a:p>
          <a:p>
            <a:endParaRPr lang="en-US" b="1" dirty="0"/>
          </a:p>
        </p:txBody>
      </p:sp>
    </p:spTree>
    <p:extLst>
      <p:ext uri="{BB962C8B-B14F-4D97-AF65-F5344CB8AC3E}">
        <p14:creationId xmlns:p14="http://schemas.microsoft.com/office/powerpoint/2010/main" val="328771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473D2B-946E-B498-28D9-54601C17B125}"/>
              </a:ext>
            </a:extLst>
          </p:cNvPr>
          <p:cNvSpPr>
            <a:spLocks noGrp="1"/>
          </p:cNvSpPr>
          <p:nvPr>
            <p:ph type="title"/>
          </p:nvPr>
        </p:nvSpPr>
        <p:spPr/>
        <p:txBody>
          <a:bodyPr/>
          <a:lstStyle/>
          <a:p>
            <a:r>
              <a:rPr lang="en-US" dirty="0"/>
              <a:t>UAMS Enforcement of DMSP</a:t>
            </a:r>
          </a:p>
        </p:txBody>
      </p:sp>
      <p:sp>
        <p:nvSpPr>
          <p:cNvPr id="5" name="Content Placeholder 4">
            <a:extLst>
              <a:ext uri="{FF2B5EF4-FFF2-40B4-BE49-F238E27FC236}">
                <a16:creationId xmlns:a16="http://schemas.microsoft.com/office/drawing/2014/main" id="{6944F8B6-D32B-E69D-536D-4B21768A263E}"/>
              </a:ext>
            </a:extLst>
          </p:cNvPr>
          <p:cNvSpPr>
            <a:spLocks noGrp="1"/>
          </p:cNvSpPr>
          <p:nvPr>
            <p:ph idx="1"/>
          </p:nvPr>
        </p:nvSpPr>
        <p:spPr>
          <a:xfrm>
            <a:off x="381000" y="1143000"/>
            <a:ext cx="11430000" cy="2666994"/>
          </a:xfrm>
        </p:spPr>
        <p:txBody>
          <a:bodyPr>
            <a:normAutofit/>
          </a:bodyPr>
          <a:lstStyle/>
          <a:p>
            <a:r>
              <a:rPr lang="en-US" sz="2800" dirty="0"/>
              <a:t>We had an application in final review almost rejected because we did not have an acceptable response (as far as the program officer was concerned) to Element 6: Oversight of Data Management and Sharing </a:t>
            </a:r>
          </a:p>
          <a:p>
            <a:r>
              <a:rPr lang="en-US" sz="2800" dirty="0"/>
              <a:t>Example Responses:</a:t>
            </a:r>
          </a:p>
          <a:p>
            <a:endParaRPr lang="en-US" sz="2800" dirty="0"/>
          </a:p>
        </p:txBody>
      </p:sp>
      <p:sp>
        <p:nvSpPr>
          <p:cNvPr id="6" name="TextBox 5">
            <a:extLst>
              <a:ext uri="{FF2B5EF4-FFF2-40B4-BE49-F238E27FC236}">
                <a16:creationId xmlns:a16="http://schemas.microsoft.com/office/drawing/2014/main" id="{79DF743E-7614-D69A-C4EE-39DFA8A2FF32}"/>
              </a:ext>
            </a:extLst>
          </p:cNvPr>
          <p:cNvSpPr txBox="1"/>
          <p:nvPr/>
        </p:nvSpPr>
        <p:spPr>
          <a:xfrm>
            <a:off x="1143000" y="3048000"/>
            <a:ext cx="10896600" cy="1923604"/>
          </a:xfrm>
          <a:prstGeom prst="rect">
            <a:avLst/>
          </a:prstGeom>
          <a:noFill/>
          <a:ln>
            <a:solidFill>
              <a:srgbClr val="C00000"/>
            </a:solidFill>
          </a:ln>
        </p:spPr>
        <p:txBody>
          <a:bodyPr wrap="square" rtlCol="0">
            <a:spAutoFit/>
          </a:bodyPr>
          <a:lstStyle/>
          <a:p>
            <a:pPr marL="0" indent="0">
              <a:buNone/>
            </a:pPr>
            <a:r>
              <a:rPr lang="en-US" sz="2000" dirty="0">
                <a:effectLst/>
                <a:latin typeface="Arial" panose="020B0604020202020204" pitchFamily="34" charset="0"/>
              </a:rPr>
              <a:t>Andrea Ham, Senior Director of Research Sponsored Programs and Research Information Systems, is responsible for administering this award and providing NIH with documentation regarding compliance with the data management and sharing plan within the required NIH progress reports. </a:t>
            </a:r>
          </a:p>
          <a:p>
            <a:pPr marL="0" indent="0">
              <a:buNone/>
            </a:pPr>
            <a:r>
              <a:rPr lang="en-US" sz="2000" dirty="0">
                <a:effectLst/>
                <a:latin typeface="Arial" panose="020B0604020202020204" pitchFamily="34" charset="0"/>
              </a:rPr>
              <a:t>Compliance with this data management and sharing plan will be the responsibility of the PI.</a:t>
            </a:r>
          </a:p>
          <a:p>
            <a:endParaRPr lang="en-US" dirty="0"/>
          </a:p>
        </p:txBody>
      </p:sp>
      <p:sp>
        <p:nvSpPr>
          <p:cNvPr id="7" name="TextBox 6">
            <a:extLst>
              <a:ext uri="{FF2B5EF4-FFF2-40B4-BE49-F238E27FC236}">
                <a16:creationId xmlns:a16="http://schemas.microsoft.com/office/drawing/2014/main" id="{A37A27B0-D733-8844-09B5-6532A1B9CBAA}"/>
              </a:ext>
            </a:extLst>
          </p:cNvPr>
          <p:cNvSpPr txBox="1"/>
          <p:nvPr/>
        </p:nvSpPr>
        <p:spPr>
          <a:xfrm>
            <a:off x="1143000" y="5257800"/>
            <a:ext cx="10896600" cy="1215717"/>
          </a:xfrm>
          <a:prstGeom prst="rect">
            <a:avLst/>
          </a:prstGeom>
          <a:noFill/>
          <a:ln>
            <a:solidFill>
              <a:srgbClr val="C00000"/>
            </a:solidFill>
          </a:ln>
        </p:spPr>
        <p:txBody>
          <a:bodyPr wrap="square" rtlCol="0">
            <a:spAutoFit/>
          </a:bodyPr>
          <a:lstStyle/>
          <a:p>
            <a:r>
              <a:rPr lang="en-US" sz="1800" dirty="0">
                <a:effectLst/>
                <a:latin typeface="Arial" panose="020B0604020202020204" pitchFamily="34" charset="0"/>
                <a:ea typeface="Arial" panose="020B0604020202020204" pitchFamily="34" charset="0"/>
              </a:rPr>
              <a:t>Monitoring of and compliance with this Data Management and Sharing Plan will be the responsibility of the Principal Investigator. The plan will be implemented and managed by professional staff working under the direction of the PI.</a:t>
            </a:r>
            <a:endParaRPr lang="en-US" sz="1800" dirty="0">
              <a:effectLst/>
              <a:latin typeface="Arial" panose="020B0604020202020204" pitchFamily="34" charset="0"/>
              <a:ea typeface="Times New Roman" panose="02020603050405020304" pitchFamily="18" charset="0"/>
            </a:endParaRPr>
          </a:p>
          <a:p>
            <a:endParaRPr lang="en-US" dirty="0"/>
          </a:p>
        </p:txBody>
      </p:sp>
    </p:spTree>
    <p:extLst>
      <p:ext uri="{BB962C8B-B14F-4D97-AF65-F5344CB8AC3E}">
        <p14:creationId xmlns:p14="http://schemas.microsoft.com/office/powerpoint/2010/main" val="1595581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CA11BB-82EE-74BB-C5A6-892C2F513E5D}"/>
              </a:ext>
            </a:extLst>
          </p:cNvPr>
          <p:cNvPicPr>
            <a:picLocks noChangeAspect="1"/>
          </p:cNvPicPr>
          <p:nvPr/>
        </p:nvPicPr>
        <p:blipFill rotWithShape="1">
          <a:blip r:embed="rId3">
            <a:extLst>
              <a:ext uri="{28A0092B-C50C-407E-A947-70E740481C1C}">
                <a14:useLocalDpi xmlns:a14="http://schemas.microsoft.com/office/drawing/2010/main" val="0"/>
              </a:ext>
            </a:extLst>
          </a:blip>
          <a:srcRect l="31373" t="10457" r="30565" b="3320"/>
          <a:stretch/>
        </p:blipFill>
        <p:spPr>
          <a:xfrm>
            <a:off x="152400" y="224814"/>
            <a:ext cx="5029200" cy="6408372"/>
          </a:xfrm>
          <a:prstGeom prst="rect">
            <a:avLst/>
          </a:prstGeom>
        </p:spPr>
      </p:pic>
      <p:pic>
        <p:nvPicPr>
          <p:cNvPr id="7" name="Picture 6">
            <a:extLst>
              <a:ext uri="{FF2B5EF4-FFF2-40B4-BE49-F238E27FC236}">
                <a16:creationId xmlns:a16="http://schemas.microsoft.com/office/drawing/2014/main" id="{BE21A696-DF66-2406-CCDF-C9A281735E26}"/>
              </a:ext>
            </a:extLst>
          </p:cNvPr>
          <p:cNvPicPr>
            <a:picLocks noChangeAspect="1"/>
          </p:cNvPicPr>
          <p:nvPr/>
        </p:nvPicPr>
        <p:blipFill rotWithShape="1">
          <a:blip r:embed="rId4">
            <a:extLst>
              <a:ext uri="{28A0092B-C50C-407E-A947-70E740481C1C}">
                <a14:useLocalDpi xmlns:a14="http://schemas.microsoft.com/office/drawing/2010/main" val="0"/>
              </a:ext>
            </a:extLst>
          </a:blip>
          <a:srcRect l="32269" t="8715" r="30392" b="15033"/>
          <a:stretch/>
        </p:blipFill>
        <p:spPr>
          <a:xfrm>
            <a:off x="5791200" y="380999"/>
            <a:ext cx="5410200" cy="6214839"/>
          </a:xfrm>
          <a:prstGeom prst="rect">
            <a:avLst/>
          </a:prstGeom>
        </p:spPr>
      </p:pic>
      <p:pic>
        <p:nvPicPr>
          <p:cNvPr id="2" name="Picture 1">
            <a:extLst>
              <a:ext uri="{FF2B5EF4-FFF2-40B4-BE49-F238E27FC236}">
                <a16:creationId xmlns:a16="http://schemas.microsoft.com/office/drawing/2014/main" id="{FFBDA95A-999D-997C-0CFB-671CB18AB582}"/>
              </a:ext>
            </a:extLst>
          </p:cNvPr>
          <p:cNvPicPr>
            <a:picLocks noChangeAspect="1"/>
          </p:cNvPicPr>
          <p:nvPr/>
        </p:nvPicPr>
        <p:blipFill rotWithShape="1">
          <a:blip r:embed="rId3">
            <a:extLst>
              <a:ext uri="{28A0092B-C50C-407E-A947-70E740481C1C}">
                <a14:useLocalDpi xmlns:a14="http://schemas.microsoft.com/office/drawing/2010/main" val="0"/>
              </a:ext>
            </a:extLst>
          </a:blip>
          <a:srcRect l="31373" t="10457" r="30565" b="38238"/>
          <a:stretch/>
        </p:blipFill>
        <p:spPr>
          <a:xfrm>
            <a:off x="3669255" y="107464"/>
            <a:ext cx="8557710" cy="6488374"/>
          </a:xfrm>
          <a:prstGeom prst="rect">
            <a:avLst/>
          </a:prstGeom>
        </p:spPr>
      </p:pic>
      <p:sp>
        <p:nvSpPr>
          <p:cNvPr id="3" name="Oval 2">
            <a:extLst>
              <a:ext uri="{FF2B5EF4-FFF2-40B4-BE49-F238E27FC236}">
                <a16:creationId xmlns:a16="http://schemas.microsoft.com/office/drawing/2014/main" id="{8F2DFC95-E134-497C-E57F-5A0A3C520991}"/>
              </a:ext>
            </a:extLst>
          </p:cNvPr>
          <p:cNvSpPr/>
          <p:nvPr/>
        </p:nvSpPr>
        <p:spPr>
          <a:xfrm>
            <a:off x="3505200" y="990600"/>
            <a:ext cx="8839200" cy="18288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C0039BE-A68D-47B9-8055-57FC3A33F5D5}"/>
              </a:ext>
            </a:extLst>
          </p:cNvPr>
          <p:cNvSpPr/>
          <p:nvPr/>
        </p:nvSpPr>
        <p:spPr>
          <a:xfrm>
            <a:off x="3528510" y="4343399"/>
            <a:ext cx="8839200" cy="838201"/>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360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strVal val="#ppt_w*0.70"/>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animEffect transition="in" filter="fade">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strVal val="#ppt_w*0.70"/>
                                          </p:val>
                                        </p:tav>
                                        <p:tav tm="100000">
                                          <p:val>
                                            <p:strVal val="#ppt_w"/>
                                          </p:val>
                                        </p:tav>
                                      </p:tavLst>
                                    </p:anim>
                                    <p:anim calcmode="lin" valueType="num">
                                      <p:cBhvr>
                                        <p:cTn id="19" dur="1000" fill="hold"/>
                                        <p:tgtEl>
                                          <p:spTgt spid="4"/>
                                        </p:tgtEl>
                                        <p:attrNameLst>
                                          <p:attrName>ppt_h</p:attrName>
                                        </p:attrNameLst>
                                      </p:cBhvr>
                                      <p:tavLst>
                                        <p:tav tm="0">
                                          <p:val>
                                            <p:strVal val="#ppt_h"/>
                                          </p:val>
                                        </p:tav>
                                        <p:tav tm="100000">
                                          <p:val>
                                            <p:strVal val="#ppt_h"/>
                                          </p:val>
                                        </p:tav>
                                      </p:tavLst>
                                    </p:anim>
                                    <p:animEffect transition="in" filter="fade">
                                      <p:cBhvr>
                                        <p:cTn id="20" dur="1000"/>
                                        <p:tgtEl>
                                          <p:spTgt spid="4"/>
                                        </p:tgtEl>
                                      </p:cBhvr>
                                    </p:animEffect>
                                  </p:childTnLst>
                                </p:cTn>
                              </p:par>
                              <p:par>
                                <p:cTn id="21" presetID="1" presetClass="exit" presetSubtype="0" fill="hold" nodeType="withEffect">
                                  <p:stCondLst>
                                    <p:cond delay="0"/>
                                  </p:stCondLst>
                                  <p:childTnLst>
                                    <p:set>
                                      <p:cBhvr>
                                        <p:cTn id="22" dur="1" fill="hold">
                                          <p:stCondLst>
                                            <p:cond delay="0"/>
                                          </p:stCondLst>
                                        </p:cTn>
                                        <p:tgtEl>
                                          <p:spTgt spid="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CA11BB-82EE-74BB-C5A6-892C2F513E5D}"/>
              </a:ext>
            </a:extLst>
          </p:cNvPr>
          <p:cNvPicPr>
            <a:picLocks noChangeAspect="1"/>
          </p:cNvPicPr>
          <p:nvPr/>
        </p:nvPicPr>
        <p:blipFill rotWithShape="1">
          <a:blip r:embed="rId3">
            <a:extLst>
              <a:ext uri="{28A0092B-C50C-407E-A947-70E740481C1C}">
                <a14:useLocalDpi xmlns:a14="http://schemas.microsoft.com/office/drawing/2010/main" val="0"/>
              </a:ext>
            </a:extLst>
          </a:blip>
          <a:srcRect l="31373" t="10457" r="30565" b="3320"/>
          <a:stretch/>
        </p:blipFill>
        <p:spPr>
          <a:xfrm>
            <a:off x="152400" y="224814"/>
            <a:ext cx="5029200" cy="6408372"/>
          </a:xfrm>
          <a:prstGeom prst="rect">
            <a:avLst/>
          </a:prstGeom>
        </p:spPr>
      </p:pic>
      <p:pic>
        <p:nvPicPr>
          <p:cNvPr id="7" name="Picture 6">
            <a:extLst>
              <a:ext uri="{FF2B5EF4-FFF2-40B4-BE49-F238E27FC236}">
                <a16:creationId xmlns:a16="http://schemas.microsoft.com/office/drawing/2014/main" id="{BE21A696-DF66-2406-CCDF-C9A281735E26}"/>
              </a:ext>
            </a:extLst>
          </p:cNvPr>
          <p:cNvPicPr>
            <a:picLocks noChangeAspect="1"/>
          </p:cNvPicPr>
          <p:nvPr/>
        </p:nvPicPr>
        <p:blipFill rotWithShape="1">
          <a:blip r:embed="rId4">
            <a:extLst>
              <a:ext uri="{28A0092B-C50C-407E-A947-70E740481C1C}">
                <a14:useLocalDpi xmlns:a14="http://schemas.microsoft.com/office/drawing/2010/main" val="0"/>
              </a:ext>
            </a:extLst>
          </a:blip>
          <a:srcRect l="32269" t="8715" r="30392" b="15033"/>
          <a:stretch/>
        </p:blipFill>
        <p:spPr>
          <a:xfrm>
            <a:off x="5791200" y="380999"/>
            <a:ext cx="5410200" cy="6214839"/>
          </a:xfrm>
          <a:prstGeom prst="rect">
            <a:avLst/>
          </a:prstGeom>
        </p:spPr>
      </p:pic>
      <p:pic>
        <p:nvPicPr>
          <p:cNvPr id="6" name="Picture 5">
            <a:extLst>
              <a:ext uri="{FF2B5EF4-FFF2-40B4-BE49-F238E27FC236}">
                <a16:creationId xmlns:a16="http://schemas.microsoft.com/office/drawing/2014/main" id="{2213AE42-DD4C-93C9-4BBC-1A84D3894F97}"/>
              </a:ext>
            </a:extLst>
          </p:cNvPr>
          <p:cNvPicPr>
            <a:picLocks noChangeAspect="1"/>
          </p:cNvPicPr>
          <p:nvPr/>
        </p:nvPicPr>
        <p:blipFill rotWithShape="1">
          <a:blip r:embed="rId3">
            <a:extLst>
              <a:ext uri="{28A0092B-C50C-407E-A947-70E740481C1C}">
                <a14:useLocalDpi xmlns:a14="http://schemas.microsoft.com/office/drawing/2010/main" val="0"/>
              </a:ext>
            </a:extLst>
          </a:blip>
          <a:srcRect l="31373" t="62145" r="30565" b="3320"/>
          <a:stretch/>
        </p:blipFill>
        <p:spPr>
          <a:xfrm>
            <a:off x="152400" y="258268"/>
            <a:ext cx="11139532" cy="5685332"/>
          </a:xfrm>
          <a:prstGeom prst="rect">
            <a:avLst/>
          </a:prstGeom>
        </p:spPr>
      </p:pic>
      <p:sp>
        <p:nvSpPr>
          <p:cNvPr id="8" name="Oval 7">
            <a:extLst>
              <a:ext uri="{FF2B5EF4-FFF2-40B4-BE49-F238E27FC236}">
                <a16:creationId xmlns:a16="http://schemas.microsoft.com/office/drawing/2014/main" id="{FACCF6F3-01C8-0ADB-450E-4699549115AF}"/>
              </a:ext>
            </a:extLst>
          </p:cNvPr>
          <p:cNvSpPr/>
          <p:nvPr/>
        </p:nvSpPr>
        <p:spPr>
          <a:xfrm>
            <a:off x="1066800" y="1219200"/>
            <a:ext cx="10591800" cy="5334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D890050-4CA2-9F99-B0F7-A35E7FD9E759}"/>
              </a:ext>
            </a:extLst>
          </p:cNvPr>
          <p:cNvSpPr/>
          <p:nvPr/>
        </p:nvSpPr>
        <p:spPr>
          <a:xfrm>
            <a:off x="700132" y="3121378"/>
            <a:ext cx="10591800" cy="1222022"/>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930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strVal val="#ppt_w*0.70"/>
                                          </p:val>
                                        </p:tav>
                                        <p:tav tm="100000">
                                          <p:val>
                                            <p:strVal val="#ppt_w"/>
                                          </p:val>
                                        </p:tav>
                                      </p:tavLst>
                                    </p:anim>
                                    <p:anim calcmode="lin" valueType="num">
                                      <p:cBhvr>
                                        <p:cTn id="12" dur="1000" fill="hold"/>
                                        <p:tgtEl>
                                          <p:spTgt spid="8"/>
                                        </p:tgtEl>
                                        <p:attrNameLst>
                                          <p:attrName>ppt_h</p:attrName>
                                        </p:attrNameLst>
                                      </p:cBhvr>
                                      <p:tavLst>
                                        <p:tav tm="0">
                                          <p:val>
                                            <p:strVal val="#ppt_h"/>
                                          </p:val>
                                        </p:tav>
                                        <p:tav tm="100000">
                                          <p:val>
                                            <p:strVal val="#ppt_h"/>
                                          </p:val>
                                        </p:tav>
                                      </p:tavLst>
                                    </p:anim>
                                    <p:animEffect transition="in" filter="fade">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ppt_w</p:attrName>
                                        </p:attrNameLst>
                                      </p:cBhvr>
                                      <p:tavLst>
                                        <p:tav tm="0">
                                          <p:val>
                                            <p:strVal val="#ppt_w*0.70"/>
                                          </p:val>
                                        </p:tav>
                                        <p:tav tm="100000">
                                          <p:val>
                                            <p:strVal val="#ppt_w"/>
                                          </p:val>
                                        </p:tav>
                                      </p:tavLst>
                                    </p:anim>
                                    <p:anim calcmode="lin" valueType="num">
                                      <p:cBhvr>
                                        <p:cTn id="19" dur="1000" fill="hold"/>
                                        <p:tgtEl>
                                          <p:spTgt spid="9"/>
                                        </p:tgtEl>
                                        <p:attrNameLst>
                                          <p:attrName>ppt_h</p:attrName>
                                        </p:attrNameLst>
                                      </p:cBhvr>
                                      <p:tavLst>
                                        <p:tav tm="0">
                                          <p:val>
                                            <p:strVal val="#ppt_h"/>
                                          </p:val>
                                        </p:tav>
                                        <p:tav tm="100000">
                                          <p:val>
                                            <p:strVal val="#ppt_h"/>
                                          </p:val>
                                        </p:tav>
                                      </p:tavLst>
                                    </p:anim>
                                    <p:animEffect transition="in" filter="fade">
                                      <p:cBhvr>
                                        <p:cTn id="20" dur="1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CA11BB-82EE-74BB-C5A6-892C2F513E5D}"/>
              </a:ext>
            </a:extLst>
          </p:cNvPr>
          <p:cNvPicPr>
            <a:picLocks noChangeAspect="1"/>
          </p:cNvPicPr>
          <p:nvPr/>
        </p:nvPicPr>
        <p:blipFill rotWithShape="1">
          <a:blip r:embed="rId3">
            <a:extLst>
              <a:ext uri="{28A0092B-C50C-407E-A947-70E740481C1C}">
                <a14:useLocalDpi xmlns:a14="http://schemas.microsoft.com/office/drawing/2010/main" val="0"/>
              </a:ext>
            </a:extLst>
          </a:blip>
          <a:srcRect l="31373" t="10457" r="30565" b="3320"/>
          <a:stretch/>
        </p:blipFill>
        <p:spPr>
          <a:xfrm>
            <a:off x="152400" y="224814"/>
            <a:ext cx="5029200" cy="6408372"/>
          </a:xfrm>
          <a:prstGeom prst="rect">
            <a:avLst/>
          </a:prstGeom>
        </p:spPr>
      </p:pic>
      <p:pic>
        <p:nvPicPr>
          <p:cNvPr id="7" name="Picture 6">
            <a:extLst>
              <a:ext uri="{FF2B5EF4-FFF2-40B4-BE49-F238E27FC236}">
                <a16:creationId xmlns:a16="http://schemas.microsoft.com/office/drawing/2014/main" id="{BE21A696-DF66-2406-CCDF-C9A281735E26}"/>
              </a:ext>
            </a:extLst>
          </p:cNvPr>
          <p:cNvPicPr>
            <a:picLocks noChangeAspect="1"/>
          </p:cNvPicPr>
          <p:nvPr/>
        </p:nvPicPr>
        <p:blipFill rotWithShape="1">
          <a:blip r:embed="rId4">
            <a:extLst>
              <a:ext uri="{28A0092B-C50C-407E-A947-70E740481C1C}">
                <a14:useLocalDpi xmlns:a14="http://schemas.microsoft.com/office/drawing/2010/main" val="0"/>
              </a:ext>
            </a:extLst>
          </a:blip>
          <a:srcRect l="32269" t="8715" r="30392" b="15033"/>
          <a:stretch/>
        </p:blipFill>
        <p:spPr>
          <a:xfrm>
            <a:off x="5791200" y="380999"/>
            <a:ext cx="5410200" cy="6214839"/>
          </a:xfrm>
          <a:prstGeom prst="rect">
            <a:avLst/>
          </a:prstGeom>
        </p:spPr>
      </p:pic>
      <p:pic>
        <p:nvPicPr>
          <p:cNvPr id="2" name="Picture 1">
            <a:extLst>
              <a:ext uri="{FF2B5EF4-FFF2-40B4-BE49-F238E27FC236}">
                <a16:creationId xmlns:a16="http://schemas.microsoft.com/office/drawing/2014/main" id="{DC7D0AE3-2D1B-A161-E552-A85D6120B54D}"/>
              </a:ext>
            </a:extLst>
          </p:cNvPr>
          <p:cNvPicPr>
            <a:picLocks noChangeAspect="1"/>
          </p:cNvPicPr>
          <p:nvPr/>
        </p:nvPicPr>
        <p:blipFill rotWithShape="1">
          <a:blip r:embed="rId4">
            <a:extLst>
              <a:ext uri="{28A0092B-C50C-407E-A947-70E740481C1C}">
                <a14:useLocalDpi xmlns:a14="http://schemas.microsoft.com/office/drawing/2010/main" val="0"/>
              </a:ext>
            </a:extLst>
          </a:blip>
          <a:srcRect l="32269" t="8715" r="30392" b="62143"/>
          <a:stretch/>
        </p:blipFill>
        <p:spPr>
          <a:xfrm>
            <a:off x="105834" y="457200"/>
            <a:ext cx="8504766" cy="3733800"/>
          </a:xfrm>
          <a:prstGeom prst="rect">
            <a:avLst/>
          </a:prstGeom>
        </p:spPr>
      </p:pic>
      <p:sp>
        <p:nvSpPr>
          <p:cNvPr id="4" name="Oval 3">
            <a:extLst>
              <a:ext uri="{FF2B5EF4-FFF2-40B4-BE49-F238E27FC236}">
                <a16:creationId xmlns:a16="http://schemas.microsoft.com/office/drawing/2014/main" id="{B110F221-DDE2-9B52-1E2B-8B3F27199C8B}"/>
              </a:ext>
            </a:extLst>
          </p:cNvPr>
          <p:cNvSpPr/>
          <p:nvPr/>
        </p:nvSpPr>
        <p:spPr>
          <a:xfrm>
            <a:off x="838200" y="838200"/>
            <a:ext cx="7772400" cy="5334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191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CC25E0-2B0C-9FEA-A0C0-DBBD09D1CCA3}"/>
              </a:ext>
            </a:extLst>
          </p:cNvPr>
          <p:cNvPicPr>
            <a:picLocks noChangeAspect="1"/>
          </p:cNvPicPr>
          <p:nvPr/>
        </p:nvPicPr>
        <p:blipFill rotWithShape="1">
          <a:blip r:embed="rId3">
            <a:extLst>
              <a:ext uri="{28A0092B-C50C-407E-A947-70E740481C1C}">
                <a14:useLocalDpi xmlns:a14="http://schemas.microsoft.com/office/drawing/2010/main" val="0"/>
              </a:ext>
            </a:extLst>
          </a:blip>
          <a:srcRect l="31372" t="8714" r="30393" b="7625"/>
          <a:stretch/>
        </p:blipFill>
        <p:spPr>
          <a:xfrm>
            <a:off x="304800" y="152400"/>
            <a:ext cx="5148263" cy="6336325"/>
          </a:xfrm>
          <a:prstGeom prst="rect">
            <a:avLst/>
          </a:prstGeom>
        </p:spPr>
      </p:pic>
      <p:pic>
        <p:nvPicPr>
          <p:cNvPr id="5" name="Picture 4">
            <a:extLst>
              <a:ext uri="{FF2B5EF4-FFF2-40B4-BE49-F238E27FC236}">
                <a16:creationId xmlns:a16="http://schemas.microsoft.com/office/drawing/2014/main" id="{BF80ADD1-121C-2A61-AB15-FC50AAA0A3D4}"/>
              </a:ext>
            </a:extLst>
          </p:cNvPr>
          <p:cNvPicPr>
            <a:picLocks noChangeAspect="1"/>
          </p:cNvPicPr>
          <p:nvPr/>
        </p:nvPicPr>
        <p:blipFill rotWithShape="1">
          <a:blip r:embed="rId4">
            <a:extLst>
              <a:ext uri="{28A0092B-C50C-407E-A947-70E740481C1C}">
                <a14:useLocalDpi xmlns:a14="http://schemas.microsoft.com/office/drawing/2010/main" val="0"/>
              </a:ext>
            </a:extLst>
          </a:blip>
          <a:srcRect l="31372" t="6972" r="29412"/>
          <a:stretch/>
        </p:blipFill>
        <p:spPr>
          <a:xfrm>
            <a:off x="5943600" y="253842"/>
            <a:ext cx="4648200" cy="6202442"/>
          </a:xfrm>
          <a:prstGeom prst="rect">
            <a:avLst/>
          </a:prstGeom>
        </p:spPr>
      </p:pic>
      <p:pic>
        <p:nvPicPr>
          <p:cNvPr id="2" name="Picture 1">
            <a:extLst>
              <a:ext uri="{FF2B5EF4-FFF2-40B4-BE49-F238E27FC236}">
                <a16:creationId xmlns:a16="http://schemas.microsoft.com/office/drawing/2014/main" id="{803B7211-9D20-35B6-472F-F0C9ECE32598}"/>
              </a:ext>
            </a:extLst>
          </p:cNvPr>
          <p:cNvPicPr>
            <a:picLocks noChangeAspect="1"/>
          </p:cNvPicPr>
          <p:nvPr/>
        </p:nvPicPr>
        <p:blipFill rotWithShape="1">
          <a:blip r:embed="rId3">
            <a:extLst>
              <a:ext uri="{28A0092B-C50C-407E-A947-70E740481C1C}">
                <a14:useLocalDpi xmlns:a14="http://schemas.microsoft.com/office/drawing/2010/main" val="0"/>
              </a:ext>
            </a:extLst>
          </a:blip>
          <a:srcRect l="31372" t="8715" r="30393" b="46011"/>
          <a:stretch/>
        </p:blipFill>
        <p:spPr>
          <a:xfrm>
            <a:off x="457200" y="304801"/>
            <a:ext cx="9312278" cy="6202442"/>
          </a:xfrm>
          <a:prstGeom prst="rect">
            <a:avLst/>
          </a:prstGeom>
        </p:spPr>
      </p:pic>
      <p:sp>
        <p:nvSpPr>
          <p:cNvPr id="4" name="Oval 3">
            <a:extLst>
              <a:ext uri="{FF2B5EF4-FFF2-40B4-BE49-F238E27FC236}">
                <a16:creationId xmlns:a16="http://schemas.microsoft.com/office/drawing/2014/main" id="{8E32DF2A-C7C0-0E61-83AE-294E899E7DDB}"/>
              </a:ext>
            </a:extLst>
          </p:cNvPr>
          <p:cNvSpPr/>
          <p:nvPr/>
        </p:nvSpPr>
        <p:spPr>
          <a:xfrm>
            <a:off x="966519" y="2743200"/>
            <a:ext cx="8801100" cy="10668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04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4"/>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CC25E0-2B0C-9FEA-A0C0-DBBD09D1CCA3}"/>
              </a:ext>
            </a:extLst>
          </p:cNvPr>
          <p:cNvPicPr>
            <a:picLocks noChangeAspect="1"/>
          </p:cNvPicPr>
          <p:nvPr/>
        </p:nvPicPr>
        <p:blipFill rotWithShape="1">
          <a:blip r:embed="rId3">
            <a:extLst>
              <a:ext uri="{28A0092B-C50C-407E-A947-70E740481C1C}">
                <a14:useLocalDpi xmlns:a14="http://schemas.microsoft.com/office/drawing/2010/main" val="0"/>
              </a:ext>
            </a:extLst>
          </a:blip>
          <a:srcRect l="31372" t="8714" r="30393" b="7625"/>
          <a:stretch/>
        </p:blipFill>
        <p:spPr>
          <a:xfrm>
            <a:off x="304800" y="152400"/>
            <a:ext cx="5148263" cy="6336325"/>
          </a:xfrm>
          <a:prstGeom prst="rect">
            <a:avLst/>
          </a:prstGeom>
        </p:spPr>
      </p:pic>
      <p:pic>
        <p:nvPicPr>
          <p:cNvPr id="5" name="Picture 4">
            <a:extLst>
              <a:ext uri="{FF2B5EF4-FFF2-40B4-BE49-F238E27FC236}">
                <a16:creationId xmlns:a16="http://schemas.microsoft.com/office/drawing/2014/main" id="{BF80ADD1-121C-2A61-AB15-FC50AAA0A3D4}"/>
              </a:ext>
            </a:extLst>
          </p:cNvPr>
          <p:cNvPicPr>
            <a:picLocks noChangeAspect="1"/>
          </p:cNvPicPr>
          <p:nvPr/>
        </p:nvPicPr>
        <p:blipFill rotWithShape="1">
          <a:blip r:embed="rId4">
            <a:extLst>
              <a:ext uri="{28A0092B-C50C-407E-A947-70E740481C1C}">
                <a14:useLocalDpi xmlns:a14="http://schemas.microsoft.com/office/drawing/2010/main" val="0"/>
              </a:ext>
            </a:extLst>
          </a:blip>
          <a:srcRect l="31372" t="6972" r="29412"/>
          <a:stretch/>
        </p:blipFill>
        <p:spPr>
          <a:xfrm>
            <a:off x="5943600" y="253842"/>
            <a:ext cx="4648200" cy="6202442"/>
          </a:xfrm>
          <a:prstGeom prst="rect">
            <a:avLst/>
          </a:prstGeom>
        </p:spPr>
      </p:pic>
      <p:pic>
        <p:nvPicPr>
          <p:cNvPr id="2" name="Picture 1">
            <a:extLst>
              <a:ext uri="{FF2B5EF4-FFF2-40B4-BE49-F238E27FC236}">
                <a16:creationId xmlns:a16="http://schemas.microsoft.com/office/drawing/2014/main" id="{55E8F6CF-0295-DDF5-C7EA-17793EF01495}"/>
              </a:ext>
            </a:extLst>
          </p:cNvPr>
          <p:cNvPicPr>
            <a:picLocks noChangeAspect="1"/>
          </p:cNvPicPr>
          <p:nvPr/>
        </p:nvPicPr>
        <p:blipFill rotWithShape="1">
          <a:blip r:embed="rId3">
            <a:extLst>
              <a:ext uri="{28A0092B-C50C-407E-A947-70E740481C1C}">
                <a14:useLocalDpi xmlns:a14="http://schemas.microsoft.com/office/drawing/2010/main" val="0"/>
              </a:ext>
            </a:extLst>
          </a:blip>
          <a:srcRect l="31372" t="68074" r="30393" b="7625"/>
          <a:stretch/>
        </p:blipFill>
        <p:spPr>
          <a:xfrm>
            <a:off x="3048000" y="130521"/>
            <a:ext cx="8680975" cy="3103484"/>
          </a:xfrm>
          <a:prstGeom prst="rect">
            <a:avLst/>
          </a:prstGeom>
        </p:spPr>
      </p:pic>
      <p:sp>
        <p:nvSpPr>
          <p:cNvPr id="4" name="Oval 3">
            <a:extLst>
              <a:ext uri="{FF2B5EF4-FFF2-40B4-BE49-F238E27FC236}">
                <a16:creationId xmlns:a16="http://schemas.microsoft.com/office/drawing/2014/main" id="{A59C053C-3E48-28D1-65FD-4F6843C6DCF9}"/>
              </a:ext>
            </a:extLst>
          </p:cNvPr>
          <p:cNvSpPr/>
          <p:nvPr/>
        </p:nvSpPr>
        <p:spPr>
          <a:xfrm>
            <a:off x="3499375" y="1752600"/>
            <a:ext cx="8229600" cy="5334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8367A07-A5AC-DCE6-A619-3FCA436CD641}"/>
              </a:ext>
            </a:extLst>
          </p:cNvPr>
          <p:cNvPicPr>
            <a:picLocks noChangeAspect="1"/>
          </p:cNvPicPr>
          <p:nvPr/>
        </p:nvPicPr>
        <p:blipFill rotWithShape="1">
          <a:blip r:embed="rId4">
            <a:extLst>
              <a:ext uri="{28A0092B-C50C-407E-A947-70E740481C1C}">
                <a14:useLocalDpi xmlns:a14="http://schemas.microsoft.com/office/drawing/2010/main" val="0"/>
              </a:ext>
            </a:extLst>
          </a:blip>
          <a:srcRect l="31372" t="31736" r="29412" b="37406"/>
          <a:stretch/>
        </p:blipFill>
        <p:spPr>
          <a:xfrm>
            <a:off x="228600" y="3212124"/>
            <a:ext cx="7681303" cy="3399921"/>
          </a:xfrm>
          <a:prstGeom prst="rect">
            <a:avLst/>
          </a:prstGeom>
        </p:spPr>
      </p:pic>
      <p:sp>
        <p:nvSpPr>
          <p:cNvPr id="7" name="Oval 6">
            <a:extLst>
              <a:ext uri="{FF2B5EF4-FFF2-40B4-BE49-F238E27FC236}">
                <a16:creationId xmlns:a16="http://schemas.microsoft.com/office/drawing/2014/main" id="{88249B8D-0ED0-24BF-5498-56E8490FE797}"/>
              </a:ext>
            </a:extLst>
          </p:cNvPr>
          <p:cNvSpPr/>
          <p:nvPr/>
        </p:nvSpPr>
        <p:spPr>
          <a:xfrm>
            <a:off x="631874" y="3374679"/>
            <a:ext cx="7315200" cy="10668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211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EDE9E-A7FE-C855-4EF9-D9DDC87B952A}"/>
              </a:ext>
            </a:extLst>
          </p:cNvPr>
          <p:cNvSpPr>
            <a:spLocks noGrp="1"/>
          </p:cNvSpPr>
          <p:nvPr>
            <p:ph type="title"/>
          </p:nvPr>
        </p:nvSpPr>
        <p:spPr/>
        <p:txBody>
          <a:bodyPr/>
          <a:lstStyle/>
          <a:p>
            <a:r>
              <a:rPr lang="en-US" dirty="0"/>
              <a:t>In Summary</a:t>
            </a:r>
          </a:p>
        </p:txBody>
      </p:sp>
      <p:sp>
        <p:nvSpPr>
          <p:cNvPr id="3" name="Content Placeholder 2">
            <a:extLst>
              <a:ext uri="{FF2B5EF4-FFF2-40B4-BE49-F238E27FC236}">
                <a16:creationId xmlns:a16="http://schemas.microsoft.com/office/drawing/2014/main" id="{F39A9C72-D237-7DFB-A098-F99D85C3D61E}"/>
              </a:ext>
            </a:extLst>
          </p:cNvPr>
          <p:cNvSpPr>
            <a:spLocks noGrp="1"/>
          </p:cNvSpPr>
          <p:nvPr>
            <p:ph idx="1"/>
          </p:nvPr>
        </p:nvSpPr>
        <p:spPr/>
        <p:txBody>
          <a:bodyPr/>
          <a:lstStyle/>
          <a:p>
            <a:r>
              <a:rPr lang="en-US" dirty="0"/>
              <a:t>This is still an evolving process at NIH and likely to change.</a:t>
            </a:r>
          </a:p>
          <a:p>
            <a:r>
              <a:rPr lang="en-US" dirty="0"/>
              <a:t>BUT it is a requirement, and you Must take it seriously.</a:t>
            </a:r>
          </a:p>
          <a:p>
            <a:r>
              <a:rPr lang="en-US" dirty="0"/>
              <a:t>We have lots of examples to guide you and NIH provides training materials and templates.</a:t>
            </a:r>
          </a:p>
          <a:p>
            <a:r>
              <a:rPr lang="en-US" dirty="0"/>
              <a:t>The TRI Comprehensive Informatics Resource Core (CIRC) is available to help you.</a:t>
            </a:r>
          </a:p>
          <a:p>
            <a:r>
              <a:rPr lang="en-US" dirty="0"/>
              <a:t>HINT: </a:t>
            </a:r>
            <a:r>
              <a:rPr lang="en-US"/>
              <a:t>a lot </a:t>
            </a:r>
            <a:r>
              <a:rPr lang="en-US" dirty="0"/>
              <a:t>of the work involved in data management can and will be handled by existing cores.</a:t>
            </a:r>
          </a:p>
        </p:txBody>
      </p:sp>
    </p:spTree>
    <p:extLst>
      <p:ext uri="{BB962C8B-B14F-4D97-AF65-F5344CB8AC3E}">
        <p14:creationId xmlns:p14="http://schemas.microsoft.com/office/powerpoint/2010/main" val="2173608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6634"/>
            <a:ext cx="10972800" cy="1143000"/>
          </a:xfrm>
        </p:spPr>
        <p:txBody>
          <a:bodyPr>
            <a:noAutofit/>
          </a:bodyPr>
          <a:lstStyle/>
          <a:p>
            <a:r>
              <a:rPr lang="en-US" sz="3200" b="1" dirty="0"/>
              <a:t>NIH Policy for Data Management and Sharing</a:t>
            </a:r>
            <a:endParaRPr lang="en-US" sz="3200" dirty="0"/>
          </a:p>
        </p:txBody>
      </p:sp>
      <p:sp>
        <p:nvSpPr>
          <p:cNvPr id="3" name="Content Placeholder 2"/>
          <p:cNvSpPr>
            <a:spLocks noGrp="1"/>
          </p:cNvSpPr>
          <p:nvPr>
            <p:ph idx="1"/>
          </p:nvPr>
        </p:nvSpPr>
        <p:spPr>
          <a:xfrm>
            <a:off x="609600" y="990600"/>
            <a:ext cx="11353800" cy="5668961"/>
          </a:xfrm>
        </p:spPr>
        <p:txBody>
          <a:bodyPr>
            <a:normAutofit fontScale="92500" lnSpcReduction="20000"/>
          </a:bodyPr>
          <a:lstStyle/>
          <a:p>
            <a:r>
              <a:rPr lang="en-US" sz="2400" dirty="0"/>
              <a:t>The DMS policy (NOT-OD-21-013) took effect January 25, 2023</a:t>
            </a:r>
          </a:p>
          <a:p>
            <a:pPr lvl="1"/>
            <a:r>
              <a:rPr lang="en-US" sz="2000" dirty="0"/>
              <a:t>https://grants.nih.gov/grants/guide/notice-files/NOT-OD-21-013.html</a:t>
            </a:r>
          </a:p>
          <a:p>
            <a:r>
              <a:rPr lang="en-US" sz="2400" dirty="0"/>
              <a:t>It applies to “all research, funded or conducted in whole or in part by NIH, that results in the generation of scientific data. This includes research funded or conducted by extramural grants, contracts, Intramural Research Projects, or other funding agreements regardless of NIH funding level or funding mechanism.”</a:t>
            </a:r>
          </a:p>
          <a:p>
            <a:pPr lvl="1">
              <a:buFont typeface="Arial" panose="020B0604020202020204" pitchFamily="34" charset="0"/>
              <a:buChar char="•"/>
            </a:pPr>
            <a:r>
              <a:rPr lang="en-US" sz="2000" dirty="0">
                <a:solidFill>
                  <a:srgbClr val="212121"/>
                </a:solidFill>
                <a:latin typeface="Fira Sans" panose="020B0503050000020004" pitchFamily="34" charset="0"/>
              </a:rPr>
              <a:t>All R, P, U grant mechanisms</a:t>
            </a:r>
            <a:endParaRPr lang="en-US" sz="2000" b="0" i="0" dirty="0">
              <a:solidFill>
                <a:srgbClr val="212121"/>
              </a:solidFill>
              <a:effectLst/>
              <a:latin typeface="Fira Sans" panose="020B0503050000020004" pitchFamily="34" charset="0"/>
            </a:endParaRPr>
          </a:p>
          <a:p>
            <a:pPr lvl="1">
              <a:buFont typeface="Arial" panose="020B0604020202020204" pitchFamily="34" charset="0"/>
              <a:buChar char="•"/>
            </a:pPr>
            <a:r>
              <a:rPr lang="en-US" sz="2000" b="0" i="0" dirty="0">
                <a:solidFill>
                  <a:srgbClr val="212121"/>
                </a:solidFill>
                <a:effectLst/>
                <a:latin typeface="Fira Sans" panose="020B0503050000020004" pitchFamily="34" charset="0"/>
              </a:rPr>
              <a:t>Some Career Development Awards (K)</a:t>
            </a:r>
          </a:p>
          <a:p>
            <a:pPr lvl="1">
              <a:buFont typeface="Arial" panose="020B0604020202020204" pitchFamily="34" charset="0"/>
              <a:buChar char="•"/>
            </a:pPr>
            <a:r>
              <a:rPr lang="en-US" sz="2000" b="0" i="0" dirty="0">
                <a:solidFill>
                  <a:srgbClr val="212121"/>
                </a:solidFill>
                <a:effectLst/>
                <a:latin typeface="Fira Sans" panose="020B0503050000020004" pitchFamily="34" charset="0"/>
              </a:rPr>
              <a:t>Small Business SBIR/STTR</a:t>
            </a:r>
          </a:p>
          <a:p>
            <a:r>
              <a:rPr lang="en-US" sz="2400" dirty="0"/>
              <a:t>It </a:t>
            </a:r>
            <a:r>
              <a:rPr lang="en-US" sz="2400" b="1" dirty="0">
                <a:solidFill>
                  <a:srgbClr val="FF0000"/>
                </a:solidFill>
              </a:rPr>
              <a:t>does not apply </a:t>
            </a:r>
            <a:r>
              <a:rPr lang="en-US" sz="2400" dirty="0"/>
              <a:t>to:</a:t>
            </a:r>
          </a:p>
          <a:p>
            <a:pPr lvl="1">
              <a:buFont typeface="Arial" panose="020B0604020202020204" pitchFamily="34" charset="0"/>
              <a:buChar char="•"/>
            </a:pPr>
            <a:r>
              <a:rPr lang="en-US" sz="2000" b="0" i="0" dirty="0">
                <a:solidFill>
                  <a:srgbClr val="212121"/>
                </a:solidFill>
                <a:effectLst/>
                <a:latin typeface="Fira Sans" panose="020B0503050000020004" pitchFamily="34" charset="0"/>
              </a:rPr>
              <a:t>Training (T)</a:t>
            </a:r>
          </a:p>
          <a:p>
            <a:pPr lvl="1">
              <a:buFont typeface="Arial" panose="020B0604020202020204" pitchFamily="34" charset="0"/>
              <a:buChar char="•"/>
            </a:pPr>
            <a:r>
              <a:rPr lang="en-US" sz="2000" b="0" i="0" dirty="0">
                <a:solidFill>
                  <a:srgbClr val="212121"/>
                </a:solidFill>
                <a:effectLst/>
                <a:latin typeface="Fira Sans" panose="020B0503050000020004" pitchFamily="34" charset="0"/>
              </a:rPr>
              <a:t>Fellowships (F)</a:t>
            </a:r>
          </a:p>
          <a:p>
            <a:pPr lvl="1">
              <a:buFont typeface="Arial" panose="020B0604020202020204" pitchFamily="34" charset="0"/>
              <a:buChar char="•"/>
            </a:pPr>
            <a:r>
              <a:rPr lang="en-US" sz="2000" b="0" i="0" dirty="0">
                <a:solidFill>
                  <a:srgbClr val="212121"/>
                </a:solidFill>
                <a:effectLst/>
                <a:latin typeface="Fira Sans" panose="020B0503050000020004" pitchFamily="34" charset="0"/>
              </a:rPr>
              <a:t>Construction (C06)</a:t>
            </a:r>
          </a:p>
          <a:p>
            <a:pPr lvl="1">
              <a:buFont typeface="Arial" panose="020B0604020202020204" pitchFamily="34" charset="0"/>
              <a:buChar char="•"/>
            </a:pPr>
            <a:r>
              <a:rPr lang="en-US" sz="2000" b="0" i="0" dirty="0">
                <a:solidFill>
                  <a:srgbClr val="212121"/>
                </a:solidFill>
                <a:effectLst/>
                <a:latin typeface="Fira Sans" panose="020B0503050000020004" pitchFamily="34" charset="0"/>
              </a:rPr>
              <a:t>Conference Grants (R13)</a:t>
            </a:r>
          </a:p>
          <a:p>
            <a:pPr lvl="1">
              <a:buFont typeface="Arial" panose="020B0604020202020204" pitchFamily="34" charset="0"/>
              <a:buChar char="•"/>
            </a:pPr>
            <a:r>
              <a:rPr lang="en-US" sz="2000" b="0" i="0" dirty="0">
                <a:solidFill>
                  <a:srgbClr val="212121"/>
                </a:solidFill>
                <a:effectLst/>
                <a:latin typeface="Fira Sans" panose="020B0503050000020004" pitchFamily="34" charset="0"/>
              </a:rPr>
              <a:t>Resource (G)</a:t>
            </a:r>
          </a:p>
          <a:p>
            <a:pPr lvl="1">
              <a:buFont typeface="Arial" panose="020B0604020202020204" pitchFamily="34" charset="0"/>
              <a:buChar char="•"/>
            </a:pPr>
            <a:r>
              <a:rPr lang="en-US" sz="2000" b="0" i="0" dirty="0">
                <a:solidFill>
                  <a:srgbClr val="212121"/>
                </a:solidFill>
                <a:effectLst/>
                <a:latin typeface="Fira Sans" panose="020B0503050000020004" pitchFamily="34" charset="0"/>
              </a:rPr>
              <a:t>Research-Related Infrastructure Programs (e.g., S06)</a:t>
            </a:r>
          </a:p>
          <a:p>
            <a:r>
              <a:rPr lang="en-US" sz="2400" dirty="0"/>
              <a:t>DMSP extends the 2003 Data Sharing Policy, the 2014 Genomic Data Sharing Policy and the 2016 Clinical Trials Policy</a:t>
            </a:r>
          </a:p>
          <a:p>
            <a:endParaRPr lang="en-US" sz="2400" dirty="0"/>
          </a:p>
        </p:txBody>
      </p:sp>
    </p:spTree>
    <p:extLst>
      <p:ext uri="{BB962C8B-B14F-4D97-AF65-F5344CB8AC3E}">
        <p14:creationId xmlns:p14="http://schemas.microsoft.com/office/powerpoint/2010/main" val="276894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2" end="2"/>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p:cTn id="24"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5"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3">
                                            <p:txEl>
                                              <p:pRg st="3" end="3"/>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p:cTn id="29"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0"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1" dur="1000"/>
                                        <p:tgtEl>
                                          <p:spTgt spid="3">
                                            <p:txEl>
                                              <p:pRg st="4" end="4"/>
                                            </p:txEl>
                                          </p:spTgt>
                                        </p:tgtEl>
                                      </p:cBhvr>
                                    </p:animEffect>
                                  </p:childTnLst>
                                </p:cTn>
                              </p:par>
                              <p:par>
                                <p:cTn id="32" presetID="55"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p:cTn id="34"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35"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36" dur="10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p:cTn id="41"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42"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43" dur="1000"/>
                                        <p:tgtEl>
                                          <p:spTgt spid="3">
                                            <p:txEl>
                                              <p:pRg st="6" end="6"/>
                                            </p:txEl>
                                          </p:spTgt>
                                        </p:tgtEl>
                                      </p:cBhvr>
                                    </p:animEffect>
                                  </p:childTnLst>
                                </p:cTn>
                              </p:par>
                              <p:par>
                                <p:cTn id="44" presetID="55" presetClass="entr" presetSubtype="0" fill="hold"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 calcmode="lin" valueType="num">
                                      <p:cBhvr>
                                        <p:cTn id="46" dur="1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47"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48" dur="1000"/>
                                        <p:tgtEl>
                                          <p:spTgt spid="3">
                                            <p:txEl>
                                              <p:pRg st="7" end="7"/>
                                            </p:txEl>
                                          </p:spTgt>
                                        </p:tgtEl>
                                      </p:cBhvr>
                                    </p:animEffect>
                                  </p:childTnLst>
                                </p:cTn>
                              </p:par>
                              <p:par>
                                <p:cTn id="49" presetID="55" presetClass="entr" presetSubtype="0" fill="hold" nodeType="with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 calcmode="lin" valueType="num">
                                      <p:cBhvr>
                                        <p:cTn id="51" dur="1000" fill="hold"/>
                                        <p:tgtEl>
                                          <p:spTgt spid="3">
                                            <p:txEl>
                                              <p:pRg st="8" end="8"/>
                                            </p:txEl>
                                          </p:spTgt>
                                        </p:tgtEl>
                                        <p:attrNameLst>
                                          <p:attrName>ppt_w</p:attrName>
                                        </p:attrNameLst>
                                      </p:cBhvr>
                                      <p:tavLst>
                                        <p:tav tm="0">
                                          <p:val>
                                            <p:strVal val="#ppt_w*0.70"/>
                                          </p:val>
                                        </p:tav>
                                        <p:tav tm="100000">
                                          <p:val>
                                            <p:strVal val="#ppt_w"/>
                                          </p:val>
                                        </p:tav>
                                      </p:tavLst>
                                    </p:anim>
                                    <p:anim calcmode="lin" valueType="num">
                                      <p:cBhvr>
                                        <p:cTn id="52" dur="1000" fill="hold"/>
                                        <p:tgtEl>
                                          <p:spTgt spid="3">
                                            <p:txEl>
                                              <p:pRg st="8" end="8"/>
                                            </p:txEl>
                                          </p:spTgt>
                                        </p:tgtEl>
                                        <p:attrNameLst>
                                          <p:attrName>ppt_h</p:attrName>
                                        </p:attrNameLst>
                                      </p:cBhvr>
                                      <p:tavLst>
                                        <p:tav tm="0">
                                          <p:val>
                                            <p:strVal val="#ppt_h"/>
                                          </p:val>
                                        </p:tav>
                                        <p:tav tm="100000">
                                          <p:val>
                                            <p:strVal val="#ppt_h"/>
                                          </p:val>
                                        </p:tav>
                                      </p:tavLst>
                                    </p:anim>
                                    <p:animEffect transition="in" filter="fade">
                                      <p:cBhvr>
                                        <p:cTn id="53" dur="1000"/>
                                        <p:tgtEl>
                                          <p:spTgt spid="3">
                                            <p:txEl>
                                              <p:pRg st="8" end="8"/>
                                            </p:txEl>
                                          </p:spTgt>
                                        </p:tgtEl>
                                      </p:cBhvr>
                                    </p:animEffect>
                                  </p:childTnLst>
                                </p:cTn>
                              </p:par>
                              <p:par>
                                <p:cTn id="54" presetID="55" presetClass="entr" presetSubtype="0" fill="hold" nodeType="with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 calcmode="lin" valueType="num">
                                      <p:cBhvr>
                                        <p:cTn id="56" dur="1000" fill="hold"/>
                                        <p:tgtEl>
                                          <p:spTgt spid="3">
                                            <p:txEl>
                                              <p:pRg st="9" end="9"/>
                                            </p:txEl>
                                          </p:spTgt>
                                        </p:tgtEl>
                                        <p:attrNameLst>
                                          <p:attrName>ppt_w</p:attrName>
                                        </p:attrNameLst>
                                      </p:cBhvr>
                                      <p:tavLst>
                                        <p:tav tm="0">
                                          <p:val>
                                            <p:strVal val="#ppt_w*0.70"/>
                                          </p:val>
                                        </p:tav>
                                        <p:tav tm="100000">
                                          <p:val>
                                            <p:strVal val="#ppt_w"/>
                                          </p:val>
                                        </p:tav>
                                      </p:tavLst>
                                    </p:anim>
                                    <p:anim calcmode="lin" valueType="num">
                                      <p:cBhvr>
                                        <p:cTn id="57" dur="1000" fill="hold"/>
                                        <p:tgtEl>
                                          <p:spTgt spid="3">
                                            <p:txEl>
                                              <p:pRg st="9" end="9"/>
                                            </p:txEl>
                                          </p:spTgt>
                                        </p:tgtEl>
                                        <p:attrNameLst>
                                          <p:attrName>ppt_h</p:attrName>
                                        </p:attrNameLst>
                                      </p:cBhvr>
                                      <p:tavLst>
                                        <p:tav tm="0">
                                          <p:val>
                                            <p:strVal val="#ppt_h"/>
                                          </p:val>
                                        </p:tav>
                                        <p:tav tm="100000">
                                          <p:val>
                                            <p:strVal val="#ppt_h"/>
                                          </p:val>
                                        </p:tav>
                                      </p:tavLst>
                                    </p:anim>
                                    <p:animEffect transition="in" filter="fade">
                                      <p:cBhvr>
                                        <p:cTn id="58" dur="1000"/>
                                        <p:tgtEl>
                                          <p:spTgt spid="3">
                                            <p:txEl>
                                              <p:pRg st="9" end="9"/>
                                            </p:txEl>
                                          </p:spTgt>
                                        </p:tgtEl>
                                      </p:cBhvr>
                                    </p:animEffect>
                                  </p:childTnLst>
                                </p:cTn>
                              </p:par>
                              <p:par>
                                <p:cTn id="59" presetID="55" presetClass="entr" presetSubtype="0" fill="hold" nodeType="with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 calcmode="lin" valueType="num">
                                      <p:cBhvr>
                                        <p:cTn id="61" dur="1000" fill="hold"/>
                                        <p:tgtEl>
                                          <p:spTgt spid="3">
                                            <p:txEl>
                                              <p:pRg st="10" end="10"/>
                                            </p:txEl>
                                          </p:spTgt>
                                        </p:tgtEl>
                                        <p:attrNameLst>
                                          <p:attrName>ppt_w</p:attrName>
                                        </p:attrNameLst>
                                      </p:cBhvr>
                                      <p:tavLst>
                                        <p:tav tm="0">
                                          <p:val>
                                            <p:strVal val="#ppt_w*0.70"/>
                                          </p:val>
                                        </p:tav>
                                        <p:tav tm="100000">
                                          <p:val>
                                            <p:strVal val="#ppt_w"/>
                                          </p:val>
                                        </p:tav>
                                      </p:tavLst>
                                    </p:anim>
                                    <p:anim calcmode="lin" valueType="num">
                                      <p:cBhvr>
                                        <p:cTn id="62" dur="1000" fill="hold"/>
                                        <p:tgtEl>
                                          <p:spTgt spid="3">
                                            <p:txEl>
                                              <p:pRg st="10" end="10"/>
                                            </p:txEl>
                                          </p:spTgt>
                                        </p:tgtEl>
                                        <p:attrNameLst>
                                          <p:attrName>ppt_h</p:attrName>
                                        </p:attrNameLst>
                                      </p:cBhvr>
                                      <p:tavLst>
                                        <p:tav tm="0">
                                          <p:val>
                                            <p:strVal val="#ppt_h"/>
                                          </p:val>
                                        </p:tav>
                                        <p:tav tm="100000">
                                          <p:val>
                                            <p:strVal val="#ppt_h"/>
                                          </p:val>
                                        </p:tav>
                                      </p:tavLst>
                                    </p:anim>
                                    <p:animEffect transition="in" filter="fade">
                                      <p:cBhvr>
                                        <p:cTn id="63" dur="1000"/>
                                        <p:tgtEl>
                                          <p:spTgt spid="3">
                                            <p:txEl>
                                              <p:pRg st="10" end="10"/>
                                            </p:txEl>
                                          </p:spTgt>
                                        </p:tgtEl>
                                      </p:cBhvr>
                                    </p:animEffect>
                                  </p:childTnLst>
                                </p:cTn>
                              </p:par>
                              <p:par>
                                <p:cTn id="64" presetID="55" presetClass="entr" presetSubtype="0" fill="hold" nodeType="withEffect">
                                  <p:stCondLst>
                                    <p:cond delay="0"/>
                                  </p:stCondLst>
                                  <p:childTnLst>
                                    <p:set>
                                      <p:cBhvr>
                                        <p:cTn id="65" dur="1" fill="hold">
                                          <p:stCondLst>
                                            <p:cond delay="0"/>
                                          </p:stCondLst>
                                        </p:cTn>
                                        <p:tgtEl>
                                          <p:spTgt spid="3">
                                            <p:txEl>
                                              <p:pRg st="11" end="11"/>
                                            </p:txEl>
                                          </p:spTgt>
                                        </p:tgtEl>
                                        <p:attrNameLst>
                                          <p:attrName>style.visibility</p:attrName>
                                        </p:attrNameLst>
                                      </p:cBhvr>
                                      <p:to>
                                        <p:strVal val="visible"/>
                                      </p:to>
                                    </p:set>
                                    <p:anim calcmode="lin" valueType="num">
                                      <p:cBhvr>
                                        <p:cTn id="66" dur="1000" fill="hold"/>
                                        <p:tgtEl>
                                          <p:spTgt spid="3">
                                            <p:txEl>
                                              <p:pRg st="11" end="11"/>
                                            </p:txEl>
                                          </p:spTgt>
                                        </p:tgtEl>
                                        <p:attrNameLst>
                                          <p:attrName>ppt_w</p:attrName>
                                        </p:attrNameLst>
                                      </p:cBhvr>
                                      <p:tavLst>
                                        <p:tav tm="0">
                                          <p:val>
                                            <p:strVal val="#ppt_w*0.70"/>
                                          </p:val>
                                        </p:tav>
                                        <p:tav tm="100000">
                                          <p:val>
                                            <p:strVal val="#ppt_w"/>
                                          </p:val>
                                        </p:tav>
                                      </p:tavLst>
                                    </p:anim>
                                    <p:anim calcmode="lin" valueType="num">
                                      <p:cBhvr>
                                        <p:cTn id="67" dur="1000" fill="hold"/>
                                        <p:tgtEl>
                                          <p:spTgt spid="3">
                                            <p:txEl>
                                              <p:pRg st="11" end="11"/>
                                            </p:txEl>
                                          </p:spTgt>
                                        </p:tgtEl>
                                        <p:attrNameLst>
                                          <p:attrName>ppt_h</p:attrName>
                                        </p:attrNameLst>
                                      </p:cBhvr>
                                      <p:tavLst>
                                        <p:tav tm="0">
                                          <p:val>
                                            <p:strVal val="#ppt_h"/>
                                          </p:val>
                                        </p:tav>
                                        <p:tav tm="100000">
                                          <p:val>
                                            <p:strVal val="#ppt_h"/>
                                          </p:val>
                                        </p:tav>
                                      </p:tavLst>
                                    </p:anim>
                                    <p:animEffect transition="in" filter="fade">
                                      <p:cBhvr>
                                        <p:cTn id="68" dur="1000"/>
                                        <p:tgtEl>
                                          <p:spTgt spid="3">
                                            <p:txEl>
                                              <p:pRg st="11" end="11"/>
                                            </p:txEl>
                                          </p:spTgt>
                                        </p:tgtEl>
                                      </p:cBhvr>
                                    </p:animEffect>
                                  </p:childTnLst>
                                </p:cTn>
                              </p:par>
                              <p:par>
                                <p:cTn id="69" presetID="55" presetClass="entr" presetSubtype="0" fill="hold" nodeType="withEffect">
                                  <p:stCondLst>
                                    <p:cond delay="0"/>
                                  </p:stCondLst>
                                  <p:childTnLst>
                                    <p:set>
                                      <p:cBhvr>
                                        <p:cTn id="70" dur="1" fill="hold">
                                          <p:stCondLst>
                                            <p:cond delay="0"/>
                                          </p:stCondLst>
                                        </p:cTn>
                                        <p:tgtEl>
                                          <p:spTgt spid="3">
                                            <p:txEl>
                                              <p:pRg st="12" end="12"/>
                                            </p:txEl>
                                          </p:spTgt>
                                        </p:tgtEl>
                                        <p:attrNameLst>
                                          <p:attrName>style.visibility</p:attrName>
                                        </p:attrNameLst>
                                      </p:cBhvr>
                                      <p:to>
                                        <p:strVal val="visible"/>
                                      </p:to>
                                    </p:set>
                                    <p:anim calcmode="lin" valueType="num">
                                      <p:cBhvr>
                                        <p:cTn id="71" dur="1000" fill="hold"/>
                                        <p:tgtEl>
                                          <p:spTgt spid="3">
                                            <p:txEl>
                                              <p:pRg st="12" end="12"/>
                                            </p:txEl>
                                          </p:spTgt>
                                        </p:tgtEl>
                                        <p:attrNameLst>
                                          <p:attrName>ppt_w</p:attrName>
                                        </p:attrNameLst>
                                      </p:cBhvr>
                                      <p:tavLst>
                                        <p:tav tm="0">
                                          <p:val>
                                            <p:strVal val="#ppt_w*0.70"/>
                                          </p:val>
                                        </p:tav>
                                        <p:tav tm="100000">
                                          <p:val>
                                            <p:strVal val="#ppt_w"/>
                                          </p:val>
                                        </p:tav>
                                      </p:tavLst>
                                    </p:anim>
                                    <p:anim calcmode="lin" valueType="num">
                                      <p:cBhvr>
                                        <p:cTn id="72" dur="1000" fill="hold"/>
                                        <p:tgtEl>
                                          <p:spTgt spid="3">
                                            <p:txEl>
                                              <p:pRg st="12" end="12"/>
                                            </p:txEl>
                                          </p:spTgt>
                                        </p:tgtEl>
                                        <p:attrNameLst>
                                          <p:attrName>ppt_h</p:attrName>
                                        </p:attrNameLst>
                                      </p:cBhvr>
                                      <p:tavLst>
                                        <p:tav tm="0">
                                          <p:val>
                                            <p:strVal val="#ppt_h"/>
                                          </p:val>
                                        </p:tav>
                                        <p:tav tm="100000">
                                          <p:val>
                                            <p:strVal val="#ppt_h"/>
                                          </p:val>
                                        </p:tav>
                                      </p:tavLst>
                                    </p:anim>
                                    <p:animEffect transition="in" filter="fade">
                                      <p:cBhvr>
                                        <p:cTn id="73" dur="1000"/>
                                        <p:tgtEl>
                                          <p:spTgt spid="3">
                                            <p:txEl>
                                              <p:pRg st="12" end="12"/>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55" presetClass="entr" presetSubtype="0" fill="hold" nodeType="clickEffect">
                                  <p:stCondLst>
                                    <p:cond delay="0"/>
                                  </p:stCondLst>
                                  <p:childTnLst>
                                    <p:set>
                                      <p:cBhvr>
                                        <p:cTn id="77" dur="1" fill="hold">
                                          <p:stCondLst>
                                            <p:cond delay="0"/>
                                          </p:stCondLst>
                                        </p:cTn>
                                        <p:tgtEl>
                                          <p:spTgt spid="3">
                                            <p:txEl>
                                              <p:pRg st="13" end="13"/>
                                            </p:txEl>
                                          </p:spTgt>
                                        </p:tgtEl>
                                        <p:attrNameLst>
                                          <p:attrName>style.visibility</p:attrName>
                                        </p:attrNameLst>
                                      </p:cBhvr>
                                      <p:to>
                                        <p:strVal val="visible"/>
                                      </p:to>
                                    </p:set>
                                    <p:anim calcmode="lin" valueType="num">
                                      <p:cBhvr>
                                        <p:cTn id="78" dur="1000" fill="hold"/>
                                        <p:tgtEl>
                                          <p:spTgt spid="3">
                                            <p:txEl>
                                              <p:pRg st="13" end="13"/>
                                            </p:txEl>
                                          </p:spTgt>
                                        </p:tgtEl>
                                        <p:attrNameLst>
                                          <p:attrName>ppt_w</p:attrName>
                                        </p:attrNameLst>
                                      </p:cBhvr>
                                      <p:tavLst>
                                        <p:tav tm="0">
                                          <p:val>
                                            <p:strVal val="#ppt_w*0.70"/>
                                          </p:val>
                                        </p:tav>
                                        <p:tav tm="100000">
                                          <p:val>
                                            <p:strVal val="#ppt_w"/>
                                          </p:val>
                                        </p:tav>
                                      </p:tavLst>
                                    </p:anim>
                                    <p:anim calcmode="lin" valueType="num">
                                      <p:cBhvr>
                                        <p:cTn id="79" dur="1000" fill="hold"/>
                                        <p:tgtEl>
                                          <p:spTgt spid="3">
                                            <p:txEl>
                                              <p:pRg st="13" end="13"/>
                                            </p:txEl>
                                          </p:spTgt>
                                        </p:tgtEl>
                                        <p:attrNameLst>
                                          <p:attrName>ppt_h</p:attrName>
                                        </p:attrNameLst>
                                      </p:cBhvr>
                                      <p:tavLst>
                                        <p:tav tm="0">
                                          <p:val>
                                            <p:strVal val="#ppt_h"/>
                                          </p:val>
                                        </p:tav>
                                        <p:tav tm="100000">
                                          <p:val>
                                            <p:strVal val="#ppt_h"/>
                                          </p:val>
                                        </p:tav>
                                      </p:tavLst>
                                    </p:anim>
                                    <p:animEffect transition="in" filter="fade">
                                      <p:cBhvr>
                                        <p:cTn id="80" dur="10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0D73BB-1409-E45D-C877-E2F8C72F8D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152400"/>
            <a:ext cx="6324600" cy="6324600"/>
          </a:xfrm>
          <a:prstGeom prst="rect">
            <a:avLst/>
          </a:prstGeom>
        </p:spPr>
      </p:pic>
      <p:sp>
        <p:nvSpPr>
          <p:cNvPr id="9" name="TextBox 8">
            <a:extLst>
              <a:ext uri="{FF2B5EF4-FFF2-40B4-BE49-F238E27FC236}">
                <a16:creationId xmlns:a16="http://schemas.microsoft.com/office/drawing/2014/main" id="{06A251D9-25A0-8537-5B5F-987765ADED61}"/>
              </a:ext>
            </a:extLst>
          </p:cNvPr>
          <p:cNvSpPr txBox="1"/>
          <p:nvPr/>
        </p:nvSpPr>
        <p:spPr>
          <a:xfrm>
            <a:off x="3435799" y="2286000"/>
            <a:ext cx="4634602" cy="1323439"/>
          </a:xfrm>
          <a:prstGeom prst="rect">
            <a:avLst/>
          </a:prstGeom>
          <a:solidFill>
            <a:schemeClr val="bg1"/>
          </a:solidFill>
        </p:spPr>
        <p:txBody>
          <a:bodyPr wrap="none" rtlCol="0">
            <a:spAutoFit/>
          </a:bodyPr>
          <a:lstStyle/>
          <a:p>
            <a:r>
              <a:rPr lang="en-US" sz="8000" i="1" dirty="0">
                <a:solidFill>
                  <a:srgbClr val="C00000"/>
                </a:solidFill>
                <a:latin typeface="Dreaming Outloud Script Pro" panose="03050502040304050704" pitchFamily="66" charset="77"/>
                <a:cs typeface="Dreaming Outloud Script Pro" panose="03050502040304050704" pitchFamily="66" charset="77"/>
              </a:rPr>
              <a:t>Thank</a:t>
            </a:r>
            <a:r>
              <a:rPr lang="en-US" sz="6000" i="1" dirty="0">
                <a:solidFill>
                  <a:srgbClr val="C00000"/>
                </a:solidFill>
                <a:latin typeface="Dreaming Outloud Script Pro" panose="03050502040304050704" pitchFamily="66" charset="77"/>
                <a:cs typeface="Dreaming Outloud Script Pro" panose="03050502040304050704" pitchFamily="66" charset="77"/>
              </a:rPr>
              <a:t> You</a:t>
            </a:r>
          </a:p>
        </p:txBody>
      </p:sp>
    </p:spTree>
    <p:extLst>
      <p:ext uri="{BB962C8B-B14F-4D97-AF65-F5344CB8AC3E}">
        <p14:creationId xmlns:p14="http://schemas.microsoft.com/office/powerpoint/2010/main" val="271861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4" name="Google Shape;354;g1b0571cebe9_1_40"/>
          <p:cNvSpPr txBox="1">
            <a:spLocks noGrp="1"/>
          </p:cNvSpPr>
          <p:nvPr>
            <p:ph type="title" idx="4294967295"/>
          </p:nvPr>
        </p:nvSpPr>
        <p:spPr>
          <a:xfrm>
            <a:off x="359460" y="381830"/>
            <a:ext cx="9926638" cy="67627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000"/>
              <a:buFont typeface="Century Schoolbook"/>
              <a:buNone/>
            </a:pPr>
            <a:r>
              <a:rPr lang="en-US" sz="4000" dirty="0"/>
              <a:t>NIH’s Culture of Data Sharing</a:t>
            </a:r>
            <a:endParaRPr dirty="0"/>
          </a:p>
        </p:txBody>
      </p:sp>
      <p:pic>
        <p:nvPicPr>
          <p:cNvPr id="3" name="Picture 2" descr="Diagram showing a timeline of data sharing progression from NIH, starting with NIH Data Sharing Policy in 2003 and going through &quot;Request for information on policy provisions for data management and sharing&quot; after 2018.">
            <a:extLst>
              <a:ext uri="{FF2B5EF4-FFF2-40B4-BE49-F238E27FC236}">
                <a16:creationId xmlns:a16="http://schemas.microsoft.com/office/drawing/2014/main" id="{69AADB7C-57ED-B1B8-4661-3E6CC9F75861}"/>
              </a:ext>
            </a:extLst>
          </p:cNvPr>
          <p:cNvPicPr>
            <a:picLocks noChangeAspect="1"/>
          </p:cNvPicPr>
          <p:nvPr/>
        </p:nvPicPr>
        <p:blipFill>
          <a:blip r:embed="rId3"/>
          <a:stretch>
            <a:fillRect/>
          </a:stretch>
        </p:blipFill>
        <p:spPr>
          <a:xfrm>
            <a:off x="359460" y="1427928"/>
            <a:ext cx="11345756" cy="4693471"/>
          </a:xfrm>
          <a:prstGeom prst="rect">
            <a:avLst/>
          </a:prstGeom>
        </p:spPr>
      </p:pic>
      <p:grpSp>
        <p:nvGrpSpPr>
          <p:cNvPr id="4" name="Group 3">
            <a:extLst>
              <a:ext uri="{FF2B5EF4-FFF2-40B4-BE49-F238E27FC236}">
                <a16:creationId xmlns:a16="http://schemas.microsoft.com/office/drawing/2014/main" id="{0614F246-014A-1548-F4BF-4D5641EAEE7C}"/>
              </a:ext>
            </a:extLst>
          </p:cNvPr>
          <p:cNvGrpSpPr/>
          <p:nvPr/>
        </p:nvGrpSpPr>
        <p:grpSpPr>
          <a:xfrm>
            <a:off x="0" y="6208200"/>
            <a:ext cx="12192000" cy="726000"/>
            <a:chOff x="0" y="6208200"/>
            <a:chExt cx="12192000" cy="726000"/>
          </a:xfrm>
        </p:grpSpPr>
        <p:sp>
          <p:nvSpPr>
            <p:cNvPr id="5" name="Google Shape;23;p22">
              <a:extLst>
                <a:ext uri="{FF2B5EF4-FFF2-40B4-BE49-F238E27FC236}">
                  <a16:creationId xmlns:a16="http://schemas.microsoft.com/office/drawing/2014/main" id="{FF46014A-1139-217B-6050-64EF45D9F422}"/>
                </a:ext>
              </a:extLst>
            </p:cNvPr>
            <p:cNvSpPr/>
            <p:nvPr/>
          </p:nvSpPr>
          <p:spPr>
            <a:xfrm>
              <a:off x="0" y="6208200"/>
              <a:ext cx="12192000" cy="726000"/>
            </a:xfrm>
            <a:prstGeom prst="rect">
              <a:avLst/>
            </a:prstGeom>
            <a:solidFill>
              <a:srgbClr val="20558A"/>
            </a:solidFill>
            <a:ln w="19050" cap="flat" cmpd="sng">
              <a:solidFill>
                <a:srgbClr val="20455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orbel"/>
                <a:ea typeface="Corbel"/>
                <a:cs typeface="Corbel"/>
                <a:sym typeface="Corbel"/>
              </a:endParaRPr>
            </a:p>
          </p:txBody>
        </p:sp>
        <p:pic>
          <p:nvPicPr>
            <p:cNvPr id="6" name="Google Shape;24;p22" descr="Logo for the Network of the National Library of Medicine">
              <a:extLst>
                <a:ext uri="{FF2B5EF4-FFF2-40B4-BE49-F238E27FC236}">
                  <a16:creationId xmlns:a16="http://schemas.microsoft.com/office/drawing/2014/main" id="{54EE4787-4D35-A853-016A-ABC7BD883457}"/>
                </a:ext>
              </a:extLst>
            </p:cNvPr>
            <p:cNvPicPr preferRelativeResize="0"/>
            <p:nvPr/>
          </p:nvPicPr>
          <p:blipFill rotWithShape="1">
            <a:blip r:embed="rId4">
              <a:alphaModFix/>
            </a:blip>
            <a:srcRect/>
            <a:stretch/>
          </p:blipFill>
          <p:spPr>
            <a:xfrm>
              <a:off x="225939" y="6281928"/>
              <a:ext cx="3590519" cy="576072"/>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A52B3-B88A-87F4-B30F-EA5C4320C2EB}"/>
              </a:ext>
            </a:extLst>
          </p:cNvPr>
          <p:cNvSpPr>
            <a:spLocks noGrp="1"/>
          </p:cNvSpPr>
          <p:nvPr>
            <p:ph type="title"/>
          </p:nvPr>
        </p:nvSpPr>
        <p:spPr/>
        <p:txBody>
          <a:bodyPr>
            <a:normAutofit/>
          </a:bodyPr>
          <a:lstStyle/>
          <a:p>
            <a:r>
              <a:rPr lang="en-US" b="1" dirty="0"/>
              <a:t>Data Management and Sharing Plan</a:t>
            </a:r>
            <a:endParaRPr lang="en-US" dirty="0"/>
          </a:p>
        </p:txBody>
      </p:sp>
      <p:sp>
        <p:nvSpPr>
          <p:cNvPr id="3" name="Content Placeholder 2">
            <a:extLst>
              <a:ext uri="{FF2B5EF4-FFF2-40B4-BE49-F238E27FC236}">
                <a16:creationId xmlns:a16="http://schemas.microsoft.com/office/drawing/2014/main" id="{EA380BB0-ED4C-5C81-EE19-A2BF1C2BE6EE}"/>
              </a:ext>
            </a:extLst>
          </p:cNvPr>
          <p:cNvSpPr>
            <a:spLocks noGrp="1"/>
          </p:cNvSpPr>
          <p:nvPr>
            <p:ph idx="1"/>
          </p:nvPr>
        </p:nvSpPr>
        <p:spPr/>
        <p:txBody>
          <a:bodyPr>
            <a:normAutofit fontScale="92500"/>
          </a:bodyPr>
          <a:lstStyle/>
          <a:p>
            <a:r>
              <a:rPr lang="en-US" dirty="0"/>
              <a:t>“A plan describing the data management, preservation, and sharing of scientific data and accompanying metadata.”</a:t>
            </a:r>
          </a:p>
          <a:p>
            <a:r>
              <a:rPr lang="en-US" b="1" dirty="0"/>
              <a:t>Data Management: ”</a:t>
            </a:r>
            <a:r>
              <a:rPr lang="en-US" dirty="0"/>
              <a:t>The process of validating, organizing, protecting, maintaining, and processing scientific data to ensure the accessibility, reliability, and quality of the scientific data for its users.”</a:t>
            </a:r>
          </a:p>
          <a:p>
            <a:r>
              <a:rPr lang="en-US" b="1" dirty="0"/>
              <a:t>Data Sharing: ”</a:t>
            </a:r>
            <a:r>
              <a:rPr lang="en-US" dirty="0"/>
              <a:t>The act of making scientific data available for use by others (e.g., the larger research community, institutions, the broader public), for example, via an established repository.”</a:t>
            </a:r>
          </a:p>
          <a:p>
            <a:endParaRPr lang="en-US" dirty="0"/>
          </a:p>
        </p:txBody>
      </p:sp>
    </p:spTree>
    <p:extLst>
      <p:ext uri="{BB962C8B-B14F-4D97-AF65-F5344CB8AC3E}">
        <p14:creationId xmlns:p14="http://schemas.microsoft.com/office/powerpoint/2010/main" val="2245230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g1b0571cebe9_1_171"/>
          <p:cNvSpPr txBox="1">
            <a:spLocks noGrp="1"/>
          </p:cNvSpPr>
          <p:nvPr>
            <p:ph type="title"/>
          </p:nvPr>
        </p:nvSpPr>
        <p:spPr>
          <a:xfrm>
            <a:off x="533400" y="152400"/>
            <a:ext cx="4038600" cy="13563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entury Schoolbook"/>
              <a:buNone/>
            </a:pPr>
            <a:r>
              <a:rPr lang="en-US" dirty="0"/>
              <a:t>What counts as data for sharing?</a:t>
            </a:r>
            <a:endParaRPr dirty="0"/>
          </a:p>
        </p:txBody>
      </p:sp>
      <p:sp>
        <p:nvSpPr>
          <p:cNvPr id="487" name="Google Shape;487;g1b0571cebe9_1_171"/>
          <p:cNvSpPr txBox="1">
            <a:spLocks noGrp="1"/>
          </p:cNvSpPr>
          <p:nvPr>
            <p:ph type="body" idx="1"/>
          </p:nvPr>
        </p:nvSpPr>
        <p:spPr>
          <a:xfrm>
            <a:off x="381000" y="1933575"/>
            <a:ext cx="5257800" cy="4246562"/>
          </a:xfrm>
          <a:prstGeom prst="rect">
            <a:avLst/>
          </a:prstGeom>
          <a:noFill/>
          <a:ln>
            <a:noFill/>
          </a:ln>
        </p:spPr>
        <p:txBody>
          <a:bodyPr spcFirstLastPara="1" wrap="square" lIns="91425" tIns="45700" rIns="91425" bIns="45700" anchor="t" anchorCtr="0">
            <a:normAutofit/>
          </a:bodyPr>
          <a:lstStyle/>
          <a:p>
            <a:pPr marL="457200" indent="-419100">
              <a:lnSpc>
                <a:spcPct val="95000"/>
              </a:lnSpc>
              <a:spcBef>
                <a:spcPts val="0"/>
              </a:spcBef>
              <a:buSzPts val="3000"/>
            </a:pPr>
            <a:r>
              <a:rPr lang="en-US" sz="3000" dirty="0"/>
              <a:t>Adequate data to validate and replicate study findings</a:t>
            </a:r>
            <a:endParaRPr sz="3000" dirty="0"/>
          </a:p>
          <a:p>
            <a:pPr marL="457200" indent="-419100">
              <a:lnSpc>
                <a:spcPct val="95000"/>
              </a:lnSpc>
              <a:spcBef>
                <a:spcPts val="1600"/>
              </a:spcBef>
              <a:buSzPts val="3000"/>
            </a:pPr>
            <a:r>
              <a:rPr lang="en-US" sz="3000" dirty="0"/>
              <a:t>Data resulting from the study but not necessarily supporting a publication</a:t>
            </a:r>
            <a:endParaRPr sz="3000" dirty="0"/>
          </a:p>
          <a:p>
            <a:pPr marL="457200" indent="-419100">
              <a:lnSpc>
                <a:spcPct val="95000"/>
              </a:lnSpc>
              <a:spcBef>
                <a:spcPts val="1600"/>
              </a:spcBef>
              <a:buSzPts val="3000"/>
            </a:pPr>
            <a:r>
              <a:rPr lang="en-US" sz="3000" b="1" dirty="0"/>
              <a:t>Null findings that do not result in publication</a:t>
            </a:r>
            <a:endParaRPr sz="3000" b="1" dirty="0"/>
          </a:p>
          <a:p>
            <a:pPr marL="182880" lvl="0" indent="-91440" algn="l" rtl="0">
              <a:lnSpc>
                <a:spcPct val="95000"/>
              </a:lnSpc>
              <a:spcBef>
                <a:spcPts val="1600"/>
              </a:spcBef>
              <a:spcAft>
                <a:spcPts val="0"/>
              </a:spcAft>
              <a:buSzPts val="1440"/>
              <a:buNone/>
            </a:pPr>
            <a:endParaRPr dirty="0"/>
          </a:p>
        </p:txBody>
      </p:sp>
      <p:grpSp>
        <p:nvGrpSpPr>
          <p:cNvPr id="5" name="Group 4">
            <a:extLst>
              <a:ext uri="{FF2B5EF4-FFF2-40B4-BE49-F238E27FC236}">
                <a16:creationId xmlns:a16="http://schemas.microsoft.com/office/drawing/2014/main" id="{0BB21862-49E3-4D83-E6CA-C4751E1E1DE7}"/>
              </a:ext>
            </a:extLst>
          </p:cNvPr>
          <p:cNvGrpSpPr/>
          <p:nvPr/>
        </p:nvGrpSpPr>
        <p:grpSpPr>
          <a:xfrm>
            <a:off x="0" y="6208200"/>
            <a:ext cx="12192000" cy="726000"/>
            <a:chOff x="0" y="6208200"/>
            <a:chExt cx="12192000" cy="726000"/>
          </a:xfrm>
        </p:grpSpPr>
        <p:sp>
          <p:nvSpPr>
            <p:cNvPr id="6" name="Google Shape;23;p22">
              <a:extLst>
                <a:ext uri="{FF2B5EF4-FFF2-40B4-BE49-F238E27FC236}">
                  <a16:creationId xmlns:a16="http://schemas.microsoft.com/office/drawing/2014/main" id="{2FEBFBC2-EF78-A90C-A3C1-208C17C63546}"/>
                </a:ext>
              </a:extLst>
            </p:cNvPr>
            <p:cNvSpPr/>
            <p:nvPr/>
          </p:nvSpPr>
          <p:spPr>
            <a:xfrm>
              <a:off x="0" y="6208200"/>
              <a:ext cx="12192000" cy="726000"/>
            </a:xfrm>
            <a:prstGeom prst="rect">
              <a:avLst/>
            </a:prstGeom>
            <a:solidFill>
              <a:srgbClr val="20558A"/>
            </a:solidFill>
            <a:ln w="19050" cap="flat" cmpd="sng">
              <a:solidFill>
                <a:srgbClr val="20455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orbel"/>
                <a:ea typeface="Corbel"/>
                <a:cs typeface="Corbel"/>
                <a:sym typeface="Corbel"/>
              </a:endParaRPr>
            </a:p>
          </p:txBody>
        </p:sp>
        <p:pic>
          <p:nvPicPr>
            <p:cNvPr id="7" name="Google Shape;24;p22" descr="Logo for the Network of the National Library of Medicine">
              <a:extLst>
                <a:ext uri="{FF2B5EF4-FFF2-40B4-BE49-F238E27FC236}">
                  <a16:creationId xmlns:a16="http://schemas.microsoft.com/office/drawing/2014/main" id="{F9FBE155-D50E-5E61-5C17-1692C1CEAE5D}"/>
                </a:ext>
              </a:extLst>
            </p:cNvPr>
            <p:cNvPicPr preferRelativeResize="0"/>
            <p:nvPr/>
          </p:nvPicPr>
          <p:blipFill rotWithShape="1">
            <a:blip r:embed="rId3">
              <a:alphaModFix/>
            </a:blip>
            <a:srcRect/>
            <a:stretch/>
          </p:blipFill>
          <p:spPr>
            <a:xfrm>
              <a:off x="225939" y="6281928"/>
              <a:ext cx="3590519" cy="576072"/>
            </a:xfrm>
            <a:prstGeom prst="rect">
              <a:avLst/>
            </a:prstGeom>
            <a:noFill/>
            <a:ln>
              <a:noFill/>
            </a:ln>
          </p:spPr>
        </p:pic>
      </p:grpSp>
      <p:sp>
        <p:nvSpPr>
          <p:cNvPr id="8" name="Google Shape;493;g1b0571cebe9_1_177">
            <a:extLst>
              <a:ext uri="{FF2B5EF4-FFF2-40B4-BE49-F238E27FC236}">
                <a16:creationId xmlns:a16="http://schemas.microsoft.com/office/drawing/2014/main" id="{A59200F2-156D-3232-1FEB-44A35F456298}"/>
              </a:ext>
            </a:extLst>
          </p:cNvPr>
          <p:cNvSpPr txBox="1">
            <a:spLocks/>
          </p:cNvSpPr>
          <p:nvPr/>
        </p:nvSpPr>
        <p:spPr>
          <a:xfrm>
            <a:off x="6400800" y="152400"/>
            <a:ext cx="5257800" cy="1356300"/>
          </a:xfrm>
          <a:prstGeom prst="rect">
            <a:avLst/>
          </a:prstGeom>
          <a:noFill/>
          <a:ln>
            <a:noFill/>
          </a:ln>
        </p:spPr>
        <p:txBody>
          <a:bodyPr spcFirstLastPara="1" vert="horz" wrap="square" lIns="91425" tIns="45700" rIns="91425" bIns="45700" rtlCol="0" anchor="b" anchorCtr="0">
            <a:normAutofit/>
          </a:bodyPr>
          <a:lstStyle>
            <a:lvl1pPr algn="ctr" defTabSz="914218" rtl="0" eaLnBrk="1" latinLnBrk="0" hangingPunct="1">
              <a:spcBef>
                <a:spcPct val="0"/>
              </a:spcBef>
              <a:buNone/>
              <a:defRPr sz="4400" kern="1200">
                <a:solidFill>
                  <a:schemeClr val="tx1"/>
                </a:solidFill>
                <a:latin typeface="+mj-lt"/>
                <a:ea typeface="+mj-ea"/>
                <a:cs typeface="+mj-cs"/>
              </a:defRPr>
            </a:lvl1pPr>
          </a:lstStyle>
          <a:p>
            <a:pPr algn="l">
              <a:lnSpc>
                <a:spcPct val="90000"/>
              </a:lnSpc>
              <a:spcBef>
                <a:spcPts val="0"/>
              </a:spcBef>
              <a:buClr>
                <a:schemeClr val="dk1"/>
              </a:buClr>
              <a:buSzPts val="4400"/>
              <a:buFont typeface="Century Schoolbook"/>
              <a:buNone/>
            </a:pPr>
            <a:r>
              <a:rPr lang="en-US" dirty="0"/>
              <a:t>What does </a:t>
            </a:r>
            <a:r>
              <a:rPr lang="en-US" b="1" i="1" dirty="0"/>
              <a:t>not</a:t>
            </a:r>
            <a:r>
              <a:rPr lang="en-US" i="1" dirty="0"/>
              <a:t> </a:t>
            </a:r>
            <a:r>
              <a:rPr lang="en-US" dirty="0"/>
              <a:t>count as data for sharing?</a:t>
            </a:r>
          </a:p>
        </p:txBody>
      </p:sp>
      <p:sp>
        <p:nvSpPr>
          <p:cNvPr id="9" name="Google Shape;494;g1b0571cebe9_1_177">
            <a:extLst>
              <a:ext uri="{FF2B5EF4-FFF2-40B4-BE49-F238E27FC236}">
                <a16:creationId xmlns:a16="http://schemas.microsoft.com/office/drawing/2014/main" id="{FAD5B149-D4EA-220A-9210-41D9072A6B49}"/>
              </a:ext>
            </a:extLst>
          </p:cNvPr>
          <p:cNvSpPr txBox="1">
            <a:spLocks/>
          </p:cNvSpPr>
          <p:nvPr/>
        </p:nvSpPr>
        <p:spPr>
          <a:xfrm>
            <a:off x="6103961" y="1750782"/>
            <a:ext cx="5852100" cy="4246500"/>
          </a:xfrm>
          <a:prstGeom prst="rect">
            <a:avLst/>
          </a:prstGeom>
          <a:noFill/>
          <a:ln>
            <a:noFill/>
          </a:ln>
        </p:spPr>
        <p:txBody>
          <a:bodyPr spcFirstLastPara="1" vert="horz" wrap="square" lIns="91425" tIns="45700" rIns="91425" bIns="45700" rtlCol="0" anchor="t" anchorCtr="0">
            <a:normAutofit fontScale="77500" lnSpcReduction="20000"/>
          </a:bodyPr>
          <a:lstStyle>
            <a:lvl1pPr marL="342834" indent="-342834" algn="l" defTabSz="914218" rtl="0" eaLnBrk="1" latinLnBrk="0" hangingPunct="1">
              <a:spcBef>
                <a:spcPct val="20000"/>
              </a:spcBef>
              <a:buClr>
                <a:schemeClr val="accent2">
                  <a:lumMod val="75000"/>
                </a:schemeClr>
              </a:buClr>
              <a:buFont typeface="Arial" panose="020B0604020202020204" pitchFamily="34" charset="0"/>
              <a:buChar char="•"/>
              <a:defRPr sz="3200" kern="1200">
                <a:solidFill>
                  <a:schemeClr val="tx1"/>
                </a:solidFill>
                <a:latin typeface="+mn-lt"/>
                <a:ea typeface="+mn-ea"/>
                <a:cs typeface="+mn-cs"/>
              </a:defRPr>
            </a:lvl1pPr>
            <a:lvl2pPr marL="742801" indent="-285697" algn="l" defTabSz="914218" rtl="0" eaLnBrk="1" latinLnBrk="0" hangingPunct="1">
              <a:spcBef>
                <a:spcPct val="20000"/>
              </a:spcBef>
              <a:buClr>
                <a:schemeClr val="accent2">
                  <a:lumMod val="75000"/>
                </a:schemeClr>
              </a:buClr>
              <a:buFont typeface="Arial" panose="020B0604020202020204" pitchFamily="34" charset="0"/>
              <a:buChar char="–"/>
              <a:defRPr sz="2800" kern="1200">
                <a:solidFill>
                  <a:schemeClr val="tx1"/>
                </a:solidFill>
                <a:latin typeface="+mn-lt"/>
                <a:ea typeface="+mn-ea"/>
                <a:cs typeface="+mn-cs"/>
              </a:defRPr>
            </a:lvl2pPr>
            <a:lvl3pPr marL="1142774" indent="-228557" algn="l" defTabSz="914218" rtl="0" eaLnBrk="1" latinLnBrk="0" hangingPunct="1">
              <a:spcBef>
                <a:spcPct val="20000"/>
              </a:spcBef>
              <a:buClr>
                <a:schemeClr val="accent2">
                  <a:lumMod val="75000"/>
                </a:schemeClr>
              </a:buClr>
              <a:buFont typeface="Arial" panose="020B0604020202020204" pitchFamily="34" charset="0"/>
              <a:buChar char="•"/>
              <a:defRPr sz="2400" kern="1200">
                <a:solidFill>
                  <a:schemeClr val="tx1"/>
                </a:solidFill>
                <a:latin typeface="+mn-lt"/>
                <a:ea typeface="+mn-ea"/>
                <a:cs typeface="+mn-cs"/>
              </a:defRPr>
            </a:lvl3pPr>
            <a:lvl4pPr marL="1599880" indent="-228557" algn="l" defTabSz="914218" rtl="0" eaLnBrk="1" latinLnBrk="0" hangingPunct="1">
              <a:spcBef>
                <a:spcPct val="20000"/>
              </a:spcBef>
              <a:buClr>
                <a:schemeClr val="accent2">
                  <a:lumMod val="75000"/>
                </a:schemeClr>
              </a:buClr>
              <a:buFont typeface="Arial" panose="020B0604020202020204" pitchFamily="34" charset="0"/>
              <a:buChar char="–"/>
              <a:defRPr sz="2000" kern="1200">
                <a:solidFill>
                  <a:schemeClr val="tx1"/>
                </a:solidFill>
                <a:latin typeface="+mn-lt"/>
                <a:ea typeface="+mn-ea"/>
                <a:cs typeface="+mn-cs"/>
              </a:defRPr>
            </a:lvl4pPr>
            <a:lvl5pPr marL="2056987" indent="-228557" algn="l" defTabSz="914218" rtl="0" eaLnBrk="1" latinLnBrk="0" hangingPunct="1">
              <a:spcBef>
                <a:spcPct val="20000"/>
              </a:spcBef>
              <a:buClr>
                <a:schemeClr val="accent2">
                  <a:lumMod val="75000"/>
                </a:schemeClr>
              </a:buClr>
              <a:buFont typeface="Arial" panose="020B0604020202020204" pitchFamily="34" charset="0"/>
              <a:buChar char="»"/>
              <a:defRPr sz="2000" kern="1200">
                <a:solidFill>
                  <a:schemeClr val="tx1"/>
                </a:solidFill>
                <a:latin typeface="+mn-lt"/>
                <a:ea typeface="+mn-ea"/>
                <a:cs typeface="+mn-cs"/>
              </a:defRPr>
            </a:lvl5pPr>
            <a:lvl6pPr marL="2514098"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08"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17"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30" indent="-228557" algn="l" defTabSz="9142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19100">
              <a:lnSpc>
                <a:spcPct val="115000"/>
              </a:lnSpc>
              <a:spcBef>
                <a:spcPts val="0"/>
              </a:spcBef>
              <a:buSzPts val="3000"/>
            </a:pPr>
            <a:r>
              <a:rPr lang="en-US" sz="3900" dirty="0"/>
              <a:t>laboratory notebooks</a:t>
            </a:r>
          </a:p>
          <a:p>
            <a:pPr marL="457200" indent="-419100">
              <a:lnSpc>
                <a:spcPct val="115000"/>
              </a:lnSpc>
              <a:spcBef>
                <a:spcPts val="0"/>
              </a:spcBef>
              <a:buSzPts val="3000"/>
            </a:pPr>
            <a:r>
              <a:rPr lang="en-US" sz="3900" dirty="0"/>
              <a:t>preliminary analyses</a:t>
            </a:r>
          </a:p>
          <a:p>
            <a:pPr marL="457200" indent="-419100">
              <a:lnSpc>
                <a:spcPct val="115000"/>
              </a:lnSpc>
              <a:spcBef>
                <a:spcPts val="0"/>
              </a:spcBef>
              <a:buSzPts val="3000"/>
            </a:pPr>
            <a:r>
              <a:rPr lang="en-US" sz="3900" dirty="0"/>
              <a:t>completed case report forms</a:t>
            </a:r>
          </a:p>
          <a:p>
            <a:pPr marL="457200" indent="-419100">
              <a:lnSpc>
                <a:spcPct val="115000"/>
              </a:lnSpc>
              <a:spcBef>
                <a:spcPts val="0"/>
              </a:spcBef>
              <a:buSzPts val="3000"/>
            </a:pPr>
            <a:r>
              <a:rPr lang="en-US" sz="3900" dirty="0"/>
              <a:t>drafts of scientific papers</a:t>
            </a:r>
          </a:p>
          <a:p>
            <a:pPr marL="457200" indent="-419100">
              <a:lnSpc>
                <a:spcPct val="115000"/>
              </a:lnSpc>
              <a:spcBef>
                <a:spcPts val="0"/>
              </a:spcBef>
              <a:buSzPts val="3000"/>
            </a:pPr>
            <a:r>
              <a:rPr lang="en-US" sz="3900" dirty="0"/>
              <a:t>plans for future research</a:t>
            </a:r>
          </a:p>
          <a:p>
            <a:pPr marL="457200" indent="-419100">
              <a:lnSpc>
                <a:spcPct val="115000"/>
              </a:lnSpc>
              <a:spcBef>
                <a:spcPts val="0"/>
              </a:spcBef>
              <a:buSzPts val="3000"/>
            </a:pPr>
            <a:r>
              <a:rPr lang="en-US" sz="3900" dirty="0"/>
              <a:t>peer reviews</a:t>
            </a:r>
          </a:p>
          <a:p>
            <a:pPr marL="457200" indent="-419100">
              <a:lnSpc>
                <a:spcPct val="115000"/>
              </a:lnSpc>
              <a:spcBef>
                <a:spcPts val="0"/>
              </a:spcBef>
              <a:buSzPts val="3000"/>
            </a:pPr>
            <a:r>
              <a:rPr lang="en-US" sz="3900" dirty="0"/>
              <a:t>communications with colleagues</a:t>
            </a:r>
          </a:p>
          <a:p>
            <a:pPr marL="457200" indent="-419100">
              <a:lnSpc>
                <a:spcPct val="115000"/>
              </a:lnSpc>
              <a:spcBef>
                <a:spcPts val="0"/>
              </a:spcBef>
              <a:buSzPts val="3000"/>
            </a:pPr>
            <a:r>
              <a:rPr lang="en-US" sz="3900" dirty="0"/>
              <a:t>physical objects, such as laboratory specimens</a:t>
            </a:r>
          </a:p>
          <a:p>
            <a:pPr marL="182880" indent="-91440">
              <a:lnSpc>
                <a:spcPct val="95000"/>
              </a:lnSpc>
              <a:spcBef>
                <a:spcPts val="1600"/>
              </a:spcBef>
              <a:buSzPts val="1440"/>
              <a:buFont typeface="Arial" panose="020B0604020202020204" pitchFamily="34" charset="0"/>
              <a:buNone/>
            </a:pPr>
            <a:endParaRPr lang="en-US" dirty="0"/>
          </a:p>
        </p:txBody>
      </p:sp>
      <p:pic>
        <p:nvPicPr>
          <p:cNvPr id="10" name="Google Shape;488;g1b0571cebe9_1_171" descr="Research outline">
            <a:extLst>
              <a:ext uri="{FF2B5EF4-FFF2-40B4-BE49-F238E27FC236}">
                <a16:creationId xmlns:a16="http://schemas.microsoft.com/office/drawing/2014/main" id="{712ECDD0-DBFF-AA99-C457-84FB5BB55420}"/>
              </a:ext>
            </a:extLst>
          </p:cNvPr>
          <p:cNvPicPr preferRelativeResize="0"/>
          <p:nvPr/>
        </p:nvPicPr>
        <p:blipFill rotWithShape="1">
          <a:blip r:embed="rId4">
            <a:alphaModFix/>
          </a:blip>
          <a:srcRect/>
          <a:stretch/>
        </p:blipFill>
        <p:spPr>
          <a:xfrm>
            <a:off x="4909273" y="229566"/>
            <a:ext cx="1300803" cy="1400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1b0571cebe9_1_183"/>
          <p:cNvSpPr txBox="1">
            <a:spLocks noGrp="1"/>
          </p:cNvSpPr>
          <p:nvPr>
            <p:ph type="title"/>
          </p:nvPr>
        </p:nvSpPr>
        <p:spPr>
          <a:xfrm>
            <a:off x="1158300" y="-68775"/>
            <a:ext cx="9875400" cy="13563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entury Schoolbook"/>
              <a:buNone/>
            </a:pPr>
            <a:r>
              <a:rPr lang="en-US" dirty="0"/>
              <a:t>Acceptable reasons to not share</a:t>
            </a:r>
            <a:endParaRPr dirty="0"/>
          </a:p>
        </p:txBody>
      </p:sp>
      <p:sp>
        <p:nvSpPr>
          <p:cNvPr id="501" name="Google Shape;501;g1b0571cebe9_1_183"/>
          <p:cNvSpPr txBox="1">
            <a:spLocks noGrp="1"/>
          </p:cNvSpPr>
          <p:nvPr>
            <p:ph type="body" idx="1"/>
          </p:nvPr>
        </p:nvSpPr>
        <p:spPr>
          <a:xfrm>
            <a:off x="533400" y="1798298"/>
            <a:ext cx="7924800" cy="4246500"/>
          </a:xfrm>
          <a:prstGeom prst="rect">
            <a:avLst/>
          </a:prstGeom>
          <a:noFill/>
          <a:ln>
            <a:noFill/>
          </a:ln>
        </p:spPr>
        <p:txBody>
          <a:bodyPr spcFirstLastPara="1" wrap="square" lIns="91425" tIns="45700" rIns="91425" bIns="45700" anchor="t" anchorCtr="0">
            <a:normAutofit fontScale="85000" lnSpcReduction="20000"/>
          </a:bodyPr>
          <a:lstStyle/>
          <a:p>
            <a:pPr marL="457200" lvl="0" indent="-419100">
              <a:lnSpc>
                <a:spcPct val="115000"/>
              </a:lnSpc>
              <a:spcBef>
                <a:spcPts val="0"/>
              </a:spcBef>
              <a:spcAft>
                <a:spcPts val="0"/>
              </a:spcAft>
              <a:buSzPts val="3000"/>
            </a:pPr>
            <a:r>
              <a:rPr lang="en-US" sz="3000" dirty="0"/>
              <a:t>informed consent limitations on sharing</a:t>
            </a:r>
            <a:endParaRPr sz="3000" dirty="0"/>
          </a:p>
          <a:p>
            <a:pPr marL="457200" lvl="0" indent="-419100">
              <a:lnSpc>
                <a:spcPct val="115000"/>
              </a:lnSpc>
              <a:spcBef>
                <a:spcPts val="0"/>
              </a:spcBef>
              <a:spcAft>
                <a:spcPts val="0"/>
              </a:spcAft>
              <a:buSzPts val="3000"/>
            </a:pPr>
            <a:r>
              <a:rPr lang="en-US" sz="3000" dirty="0"/>
              <a:t>existing consent (e.g., for previously collected biospecimens) prohibits sharing </a:t>
            </a:r>
            <a:endParaRPr sz="3000" dirty="0"/>
          </a:p>
          <a:p>
            <a:pPr marL="457200" lvl="0" indent="-419100">
              <a:lnSpc>
                <a:spcPct val="115000"/>
              </a:lnSpc>
              <a:spcBef>
                <a:spcPts val="0"/>
              </a:spcBef>
              <a:spcAft>
                <a:spcPts val="0"/>
              </a:spcAft>
              <a:buSzPts val="3000"/>
            </a:pPr>
            <a:r>
              <a:rPr lang="en-US" sz="3000" dirty="0"/>
              <a:t>privacy or safety of research participants would be compromised or place them at greater risk of re-identification or suffering harm</a:t>
            </a:r>
            <a:endParaRPr sz="3000" dirty="0"/>
          </a:p>
          <a:p>
            <a:pPr marL="457200" lvl="0" indent="-419100">
              <a:lnSpc>
                <a:spcPct val="115000"/>
              </a:lnSpc>
              <a:spcBef>
                <a:spcPts val="0"/>
              </a:spcBef>
              <a:spcAft>
                <a:spcPts val="0"/>
              </a:spcAft>
              <a:buSzPts val="3000"/>
            </a:pPr>
            <a:r>
              <a:rPr lang="en-US" sz="3000" dirty="0"/>
              <a:t>explicit federal, state, local, or Tribal law, regulation, or policy prohibits disclosure</a:t>
            </a:r>
            <a:endParaRPr sz="3000" dirty="0"/>
          </a:p>
          <a:p>
            <a:pPr marL="457200" lvl="0" indent="-419100">
              <a:lnSpc>
                <a:spcPct val="115000"/>
              </a:lnSpc>
              <a:spcBef>
                <a:spcPts val="0"/>
              </a:spcBef>
              <a:spcAft>
                <a:spcPts val="0"/>
              </a:spcAft>
              <a:buSzPts val="3000"/>
            </a:pPr>
            <a:r>
              <a:rPr lang="en-US" sz="3000" dirty="0"/>
              <a:t>datasets cannot practically be digitized with reasonable efforts</a:t>
            </a:r>
            <a:endParaRPr sz="3000" dirty="0"/>
          </a:p>
        </p:txBody>
      </p:sp>
      <p:pic>
        <p:nvPicPr>
          <p:cNvPr id="502" name="Google Shape;502;g1b0571cebe9_1_183" descr="Thumbs up sign with solid fill"/>
          <p:cNvPicPr preferRelativeResize="0"/>
          <p:nvPr/>
        </p:nvPicPr>
        <p:blipFill rotWithShape="1">
          <a:blip r:embed="rId3">
            <a:alphaModFix/>
          </a:blip>
          <a:srcRect/>
          <a:stretch/>
        </p:blipFill>
        <p:spPr>
          <a:xfrm>
            <a:off x="8887378" y="1776689"/>
            <a:ext cx="3304622" cy="3304622"/>
          </a:xfrm>
          <a:prstGeom prst="rect">
            <a:avLst/>
          </a:prstGeom>
          <a:noFill/>
          <a:ln>
            <a:noFill/>
          </a:ln>
        </p:spPr>
      </p:pic>
      <p:grpSp>
        <p:nvGrpSpPr>
          <p:cNvPr id="5" name="Group 4">
            <a:extLst>
              <a:ext uri="{FF2B5EF4-FFF2-40B4-BE49-F238E27FC236}">
                <a16:creationId xmlns:a16="http://schemas.microsoft.com/office/drawing/2014/main" id="{0ADEBB83-1949-9583-82B9-DD26C012BE0E}"/>
              </a:ext>
            </a:extLst>
          </p:cNvPr>
          <p:cNvGrpSpPr/>
          <p:nvPr/>
        </p:nvGrpSpPr>
        <p:grpSpPr>
          <a:xfrm>
            <a:off x="0" y="6208200"/>
            <a:ext cx="12192000" cy="726000"/>
            <a:chOff x="0" y="6208200"/>
            <a:chExt cx="12192000" cy="726000"/>
          </a:xfrm>
        </p:grpSpPr>
        <p:sp>
          <p:nvSpPr>
            <p:cNvPr id="6" name="Google Shape;23;p22">
              <a:extLst>
                <a:ext uri="{FF2B5EF4-FFF2-40B4-BE49-F238E27FC236}">
                  <a16:creationId xmlns:a16="http://schemas.microsoft.com/office/drawing/2014/main" id="{0FD6D1F6-9561-2610-AE95-297B53CC3445}"/>
                </a:ext>
              </a:extLst>
            </p:cNvPr>
            <p:cNvSpPr/>
            <p:nvPr/>
          </p:nvSpPr>
          <p:spPr>
            <a:xfrm>
              <a:off x="0" y="6208200"/>
              <a:ext cx="12192000" cy="726000"/>
            </a:xfrm>
            <a:prstGeom prst="rect">
              <a:avLst/>
            </a:prstGeom>
            <a:solidFill>
              <a:srgbClr val="20558A"/>
            </a:solidFill>
            <a:ln w="19050" cap="flat" cmpd="sng">
              <a:solidFill>
                <a:srgbClr val="20455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orbel"/>
                <a:ea typeface="Corbel"/>
                <a:cs typeface="Corbel"/>
                <a:sym typeface="Corbel"/>
              </a:endParaRPr>
            </a:p>
          </p:txBody>
        </p:sp>
        <p:pic>
          <p:nvPicPr>
            <p:cNvPr id="7" name="Google Shape;24;p22" descr="Logo for the Network of the National Library of Medicine">
              <a:extLst>
                <a:ext uri="{FF2B5EF4-FFF2-40B4-BE49-F238E27FC236}">
                  <a16:creationId xmlns:a16="http://schemas.microsoft.com/office/drawing/2014/main" id="{DDE79C28-D56C-BE13-99B6-6ABB45179C90}"/>
                </a:ext>
              </a:extLst>
            </p:cNvPr>
            <p:cNvPicPr preferRelativeResize="0"/>
            <p:nvPr/>
          </p:nvPicPr>
          <p:blipFill rotWithShape="1">
            <a:blip r:embed="rId4">
              <a:alphaModFix/>
            </a:blip>
            <a:srcRect/>
            <a:stretch/>
          </p:blipFill>
          <p:spPr>
            <a:xfrm>
              <a:off x="225939" y="6281928"/>
              <a:ext cx="3590519" cy="576072"/>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g1b0571cebe9_1_118"/>
          <p:cNvSpPr txBox="1">
            <a:spLocks noGrp="1"/>
          </p:cNvSpPr>
          <p:nvPr>
            <p:ph type="title"/>
          </p:nvPr>
        </p:nvSpPr>
        <p:spPr>
          <a:xfrm>
            <a:off x="1143000" y="-304800"/>
            <a:ext cx="9875400" cy="13563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entury Schoolbook"/>
              <a:buNone/>
            </a:pPr>
            <a:r>
              <a:rPr lang="en-US" dirty="0"/>
              <a:t>Elements of a DMSP</a:t>
            </a:r>
            <a:endParaRPr dirty="0"/>
          </a:p>
        </p:txBody>
      </p:sp>
      <p:grpSp>
        <p:nvGrpSpPr>
          <p:cNvPr id="432" name="Google Shape;432;g1b0571cebe9_1_118">
            <a:extLst>
              <a:ext uri="{C183D7F6-B498-43B3-948B-1728B52AA6E4}">
                <adec:decorative xmlns:adec="http://schemas.microsoft.com/office/drawing/2017/decorative" val="1"/>
              </a:ext>
            </a:extLst>
          </p:cNvPr>
          <p:cNvGrpSpPr/>
          <p:nvPr/>
        </p:nvGrpSpPr>
        <p:grpSpPr>
          <a:xfrm>
            <a:off x="165195" y="1263576"/>
            <a:ext cx="9220199" cy="5223728"/>
            <a:chOff x="809544" y="2218"/>
            <a:chExt cx="7166646" cy="4197040"/>
          </a:xfrm>
        </p:grpSpPr>
        <p:sp>
          <p:nvSpPr>
            <p:cNvPr id="433" name="Google Shape;433;g1b0571cebe9_1_118"/>
            <p:cNvSpPr/>
            <p:nvPr/>
          </p:nvSpPr>
          <p:spPr>
            <a:xfrm>
              <a:off x="1118383" y="2218"/>
              <a:ext cx="966111" cy="966111"/>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4" name="Google Shape;434;g1b0571cebe9_1_118"/>
            <p:cNvSpPr/>
            <p:nvPr/>
          </p:nvSpPr>
          <p:spPr>
            <a:xfrm>
              <a:off x="1324276" y="208111"/>
              <a:ext cx="554326" cy="554326"/>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5" name="Google Shape;435;g1b0571cebe9_1_118"/>
            <p:cNvSpPr/>
            <p:nvPr/>
          </p:nvSpPr>
          <p:spPr>
            <a:xfrm>
              <a:off x="809544" y="1269249"/>
              <a:ext cx="1583789" cy="633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6" name="Google Shape;436;g1b0571cebe9_1_118"/>
            <p:cNvSpPr txBox="1"/>
            <p:nvPr/>
          </p:nvSpPr>
          <p:spPr>
            <a:xfrm>
              <a:off x="809544" y="1269249"/>
              <a:ext cx="1583789" cy="633515"/>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300"/>
                <a:buFont typeface="Century Schoolbook"/>
                <a:buNone/>
              </a:pPr>
              <a:r>
                <a:rPr lang="en-US" sz="1300" cap="none" dirty="0">
                  <a:solidFill>
                    <a:schemeClr val="dk1"/>
                  </a:solidFill>
                  <a:latin typeface="Century Schoolbook"/>
                  <a:ea typeface="Century Schoolbook"/>
                  <a:cs typeface="Century Schoolbook"/>
                  <a:sym typeface="Century Schoolbook"/>
                </a:rPr>
                <a:t>Description of the data plus metadata and documentation</a:t>
              </a:r>
              <a:endParaRPr sz="1300" cap="none" dirty="0">
                <a:solidFill>
                  <a:schemeClr val="dk1"/>
                </a:solidFill>
                <a:latin typeface="Century Schoolbook"/>
                <a:ea typeface="Century Schoolbook"/>
                <a:cs typeface="Century Schoolbook"/>
                <a:sym typeface="Century Schoolbook"/>
              </a:endParaRPr>
            </a:p>
          </p:txBody>
        </p:sp>
        <p:sp>
          <p:nvSpPr>
            <p:cNvPr id="437" name="Google Shape;437;g1b0571cebe9_1_118"/>
            <p:cNvSpPr/>
            <p:nvPr/>
          </p:nvSpPr>
          <p:spPr>
            <a:xfrm>
              <a:off x="2979335" y="2218"/>
              <a:ext cx="966111" cy="966111"/>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8" name="Google Shape;438;g1b0571cebe9_1_118"/>
            <p:cNvSpPr/>
            <p:nvPr/>
          </p:nvSpPr>
          <p:spPr>
            <a:xfrm>
              <a:off x="3185228" y="208111"/>
              <a:ext cx="554326" cy="554326"/>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9" name="Google Shape;439;g1b0571cebe9_1_118"/>
            <p:cNvSpPr/>
            <p:nvPr/>
          </p:nvSpPr>
          <p:spPr>
            <a:xfrm>
              <a:off x="2670496" y="1269249"/>
              <a:ext cx="1583789" cy="633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0" name="Google Shape;440;g1b0571cebe9_1_118"/>
            <p:cNvSpPr txBox="1"/>
            <p:nvPr/>
          </p:nvSpPr>
          <p:spPr>
            <a:xfrm>
              <a:off x="2670496" y="1269249"/>
              <a:ext cx="1583789" cy="633515"/>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300"/>
                <a:buFont typeface="Century Schoolbook"/>
                <a:buNone/>
              </a:pPr>
              <a:r>
                <a:rPr lang="en-US" sz="1300" cap="none" dirty="0">
                  <a:solidFill>
                    <a:schemeClr val="dk1"/>
                  </a:solidFill>
                  <a:latin typeface="Century Schoolbook"/>
                  <a:ea typeface="Century Schoolbook"/>
                  <a:cs typeface="Century Schoolbook"/>
                  <a:sym typeface="Century Schoolbook"/>
                </a:rPr>
                <a:t>Related tools, software, code, etc</a:t>
              </a:r>
              <a:endParaRPr sz="1300" cap="none" dirty="0">
                <a:solidFill>
                  <a:schemeClr val="dk1"/>
                </a:solidFill>
                <a:latin typeface="Century Schoolbook"/>
                <a:ea typeface="Century Schoolbook"/>
                <a:cs typeface="Century Schoolbook"/>
                <a:sym typeface="Century Schoolbook"/>
              </a:endParaRPr>
            </a:p>
          </p:txBody>
        </p:sp>
        <p:sp>
          <p:nvSpPr>
            <p:cNvPr id="441" name="Google Shape;441;g1b0571cebe9_1_118"/>
            <p:cNvSpPr/>
            <p:nvPr/>
          </p:nvSpPr>
          <p:spPr>
            <a:xfrm>
              <a:off x="4840287" y="2218"/>
              <a:ext cx="966111" cy="966111"/>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2" name="Google Shape;442;g1b0571cebe9_1_118"/>
            <p:cNvSpPr/>
            <p:nvPr/>
          </p:nvSpPr>
          <p:spPr>
            <a:xfrm>
              <a:off x="5046180" y="208111"/>
              <a:ext cx="554326" cy="554326"/>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3" name="Google Shape;443;g1b0571cebe9_1_118"/>
            <p:cNvSpPr/>
            <p:nvPr/>
          </p:nvSpPr>
          <p:spPr>
            <a:xfrm>
              <a:off x="4531449" y="1269249"/>
              <a:ext cx="1583789" cy="633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4" name="Google Shape;444;g1b0571cebe9_1_118"/>
            <p:cNvSpPr txBox="1"/>
            <p:nvPr/>
          </p:nvSpPr>
          <p:spPr>
            <a:xfrm>
              <a:off x="4531449" y="1269249"/>
              <a:ext cx="1583789" cy="633515"/>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300"/>
                <a:buFont typeface="Century Schoolbook"/>
                <a:buNone/>
              </a:pPr>
              <a:r>
                <a:rPr lang="en-US" sz="1300" cap="none" dirty="0">
                  <a:solidFill>
                    <a:schemeClr val="dk1"/>
                  </a:solidFill>
                  <a:latin typeface="Century Schoolbook"/>
                  <a:ea typeface="Century Schoolbook"/>
                  <a:cs typeface="Century Schoolbook"/>
                  <a:sym typeface="Century Schoolbook"/>
                </a:rPr>
                <a:t>Standards for the data/metadata</a:t>
              </a:r>
              <a:endParaRPr sz="1300" cap="none" dirty="0">
                <a:solidFill>
                  <a:schemeClr val="dk1"/>
                </a:solidFill>
                <a:latin typeface="Century Schoolbook"/>
                <a:ea typeface="Century Schoolbook"/>
                <a:cs typeface="Century Schoolbook"/>
                <a:sym typeface="Century Schoolbook"/>
              </a:endParaRPr>
            </a:p>
          </p:txBody>
        </p:sp>
        <p:sp>
          <p:nvSpPr>
            <p:cNvPr id="445" name="Google Shape;445;g1b0571cebe9_1_118"/>
            <p:cNvSpPr/>
            <p:nvPr/>
          </p:nvSpPr>
          <p:spPr>
            <a:xfrm>
              <a:off x="6701240" y="2218"/>
              <a:ext cx="966111" cy="966111"/>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6" name="Google Shape;446;g1b0571cebe9_1_118"/>
            <p:cNvSpPr/>
            <p:nvPr/>
          </p:nvSpPr>
          <p:spPr>
            <a:xfrm>
              <a:off x="6907132" y="208111"/>
              <a:ext cx="554326" cy="554326"/>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7" name="Google Shape;447;g1b0571cebe9_1_118"/>
            <p:cNvSpPr/>
            <p:nvPr/>
          </p:nvSpPr>
          <p:spPr>
            <a:xfrm>
              <a:off x="6392401" y="1269249"/>
              <a:ext cx="1583789" cy="633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8" name="Google Shape;448;g1b0571cebe9_1_118"/>
            <p:cNvSpPr txBox="1"/>
            <p:nvPr/>
          </p:nvSpPr>
          <p:spPr>
            <a:xfrm>
              <a:off x="6392401" y="1269249"/>
              <a:ext cx="1583789" cy="633515"/>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300"/>
                <a:buFont typeface="Century Schoolbook"/>
                <a:buNone/>
              </a:pPr>
              <a:r>
                <a:rPr lang="en-US" sz="1300" cap="none" dirty="0">
                  <a:solidFill>
                    <a:schemeClr val="dk1"/>
                  </a:solidFill>
                  <a:latin typeface="Century Schoolbook"/>
                  <a:ea typeface="Century Schoolbook"/>
                  <a:cs typeface="Century Schoolbook"/>
                  <a:sym typeface="Century Schoolbook"/>
                </a:rPr>
                <a:t>Data preservation, access, and associated timelines</a:t>
              </a:r>
              <a:endParaRPr sz="1300" cap="none" dirty="0">
                <a:solidFill>
                  <a:schemeClr val="dk1"/>
                </a:solidFill>
                <a:latin typeface="Century Schoolbook"/>
                <a:ea typeface="Century Schoolbook"/>
                <a:cs typeface="Century Schoolbook"/>
                <a:sym typeface="Century Schoolbook"/>
              </a:endParaRPr>
            </a:p>
          </p:txBody>
        </p:sp>
        <p:sp>
          <p:nvSpPr>
            <p:cNvPr id="449" name="Google Shape;449;g1b0571cebe9_1_118"/>
            <p:cNvSpPr/>
            <p:nvPr/>
          </p:nvSpPr>
          <p:spPr>
            <a:xfrm>
              <a:off x="2979335" y="2298712"/>
              <a:ext cx="966111" cy="966111"/>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 name="Google Shape;450;g1b0571cebe9_1_118"/>
            <p:cNvSpPr/>
            <p:nvPr/>
          </p:nvSpPr>
          <p:spPr>
            <a:xfrm>
              <a:off x="3185228" y="2504605"/>
              <a:ext cx="554326" cy="554326"/>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1" name="Google Shape;451;g1b0571cebe9_1_118"/>
            <p:cNvSpPr/>
            <p:nvPr/>
          </p:nvSpPr>
          <p:spPr>
            <a:xfrm>
              <a:off x="2670496" y="3565743"/>
              <a:ext cx="1583789" cy="633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2" name="Google Shape;452;g1b0571cebe9_1_118"/>
            <p:cNvSpPr txBox="1"/>
            <p:nvPr/>
          </p:nvSpPr>
          <p:spPr>
            <a:xfrm>
              <a:off x="2670496" y="3565743"/>
              <a:ext cx="1583789" cy="633515"/>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300"/>
                <a:buFont typeface="Century Schoolbook"/>
                <a:buNone/>
              </a:pPr>
              <a:r>
                <a:rPr lang="en-US" sz="1300" cap="none" dirty="0">
                  <a:solidFill>
                    <a:schemeClr val="dk1"/>
                  </a:solidFill>
                  <a:latin typeface="Century Schoolbook"/>
                  <a:ea typeface="Century Schoolbook"/>
                  <a:cs typeface="Century Schoolbook"/>
                  <a:sym typeface="Century Schoolbook"/>
                </a:rPr>
                <a:t>Access, distribution, and reuse considerations</a:t>
              </a:r>
              <a:endParaRPr sz="1300" cap="none" dirty="0">
                <a:solidFill>
                  <a:schemeClr val="dk1"/>
                </a:solidFill>
                <a:latin typeface="Century Schoolbook"/>
                <a:ea typeface="Century Schoolbook"/>
                <a:cs typeface="Century Schoolbook"/>
                <a:sym typeface="Century Schoolbook"/>
              </a:endParaRPr>
            </a:p>
          </p:txBody>
        </p:sp>
        <p:sp>
          <p:nvSpPr>
            <p:cNvPr id="453" name="Google Shape;453;g1b0571cebe9_1_118"/>
            <p:cNvSpPr/>
            <p:nvPr/>
          </p:nvSpPr>
          <p:spPr>
            <a:xfrm>
              <a:off x="4840287" y="2298712"/>
              <a:ext cx="966111" cy="966111"/>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4" name="Google Shape;454;g1b0571cebe9_1_118"/>
            <p:cNvSpPr/>
            <p:nvPr/>
          </p:nvSpPr>
          <p:spPr>
            <a:xfrm>
              <a:off x="5046180" y="2504605"/>
              <a:ext cx="554326" cy="554326"/>
            </a:xfrm>
            <a:prstGeom prst="rect">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5" name="Google Shape;455;g1b0571cebe9_1_118"/>
            <p:cNvSpPr/>
            <p:nvPr/>
          </p:nvSpPr>
          <p:spPr>
            <a:xfrm>
              <a:off x="4531449" y="3565743"/>
              <a:ext cx="1583789" cy="6335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6" name="Google Shape;456;g1b0571cebe9_1_118"/>
            <p:cNvSpPr txBox="1"/>
            <p:nvPr/>
          </p:nvSpPr>
          <p:spPr>
            <a:xfrm>
              <a:off x="4531449" y="3565743"/>
              <a:ext cx="1583789" cy="633515"/>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300"/>
                <a:buFont typeface="Century Schoolbook"/>
                <a:buNone/>
              </a:pPr>
              <a:r>
                <a:rPr lang="en-US" sz="1300" cap="none" dirty="0">
                  <a:solidFill>
                    <a:schemeClr val="dk1"/>
                  </a:solidFill>
                  <a:latin typeface="Century Schoolbook"/>
                  <a:ea typeface="Century Schoolbook"/>
                  <a:cs typeface="Century Schoolbook"/>
                  <a:sym typeface="Century Schoolbook"/>
                </a:rPr>
                <a:t>Oversight of data management and sharing</a:t>
              </a:r>
              <a:endParaRPr sz="1300" cap="none" dirty="0">
                <a:solidFill>
                  <a:schemeClr val="dk1"/>
                </a:solidFill>
                <a:latin typeface="Century Schoolbook"/>
                <a:ea typeface="Century Schoolbook"/>
                <a:cs typeface="Century Schoolbook"/>
                <a:sym typeface="Century Schoolbook"/>
              </a:endParaRPr>
            </a:p>
          </p:txBody>
        </p:sp>
      </p:grpSp>
      <p:sp>
        <p:nvSpPr>
          <p:cNvPr id="457" name="Google Shape;457;g1b0571cebe9_1_118"/>
          <p:cNvSpPr txBox="1"/>
          <p:nvPr/>
        </p:nvSpPr>
        <p:spPr>
          <a:xfrm>
            <a:off x="7686920" y="4413613"/>
            <a:ext cx="4500531"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u="sng" dirty="0">
                <a:solidFill>
                  <a:schemeClr val="hlink"/>
                </a:solidFill>
                <a:latin typeface="Century Schoolbook"/>
                <a:ea typeface="Century Schoolbook"/>
                <a:cs typeface="Century Schoolbook"/>
                <a:sym typeface="Century Schoolbook"/>
                <a:hlinkClick r:id="rId9"/>
              </a:rPr>
              <a:t>https://grants.nih.gov/grants/guide/notice-files/NOT-OD-21-014.html</a:t>
            </a:r>
            <a:r>
              <a:rPr lang="en-US" sz="1600" dirty="0">
                <a:solidFill>
                  <a:schemeClr val="dk1"/>
                </a:solidFill>
                <a:latin typeface="Century Schoolbook"/>
                <a:ea typeface="Century Schoolbook"/>
                <a:cs typeface="Century Schoolbook"/>
                <a:sym typeface="Century Schoolbook"/>
              </a:rPr>
              <a:t> </a:t>
            </a:r>
            <a:endParaRPr dirty="0"/>
          </a:p>
        </p:txBody>
      </p:sp>
      <p:grpSp>
        <p:nvGrpSpPr>
          <p:cNvPr id="29" name="Group 28">
            <a:extLst>
              <a:ext uri="{FF2B5EF4-FFF2-40B4-BE49-F238E27FC236}">
                <a16:creationId xmlns:a16="http://schemas.microsoft.com/office/drawing/2014/main" id="{AE7CC67B-4C7A-FEB0-8A1F-1F8FF5A0C221}"/>
              </a:ext>
            </a:extLst>
          </p:cNvPr>
          <p:cNvGrpSpPr/>
          <p:nvPr/>
        </p:nvGrpSpPr>
        <p:grpSpPr>
          <a:xfrm>
            <a:off x="0" y="6208200"/>
            <a:ext cx="12192000" cy="726000"/>
            <a:chOff x="0" y="6208200"/>
            <a:chExt cx="12192000" cy="726000"/>
          </a:xfrm>
        </p:grpSpPr>
        <p:sp>
          <p:nvSpPr>
            <p:cNvPr id="30" name="Google Shape;23;p22">
              <a:extLst>
                <a:ext uri="{FF2B5EF4-FFF2-40B4-BE49-F238E27FC236}">
                  <a16:creationId xmlns:a16="http://schemas.microsoft.com/office/drawing/2014/main" id="{A77C5465-2EEB-946C-E805-23C4A30AD6EF}"/>
                </a:ext>
              </a:extLst>
            </p:cNvPr>
            <p:cNvSpPr/>
            <p:nvPr/>
          </p:nvSpPr>
          <p:spPr>
            <a:xfrm>
              <a:off x="0" y="6208200"/>
              <a:ext cx="12192000" cy="726000"/>
            </a:xfrm>
            <a:prstGeom prst="rect">
              <a:avLst/>
            </a:prstGeom>
            <a:solidFill>
              <a:srgbClr val="20558A"/>
            </a:solidFill>
            <a:ln w="19050" cap="flat" cmpd="sng">
              <a:solidFill>
                <a:srgbClr val="20455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orbel"/>
                <a:ea typeface="Corbel"/>
                <a:cs typeface="Corbel"/>
                <a:sym typeface="Corbel"/>
              </a:endParaRPr>
            </a:p>
          </p:txBody>
        </p:sp>
        <p:pic>
          <p:nvPicPr>
            <p:cNvPr id="31" name="Google Shape;24;p22" descr="Logo for the Network of the National Library of Medicine">
              <a:extLst>
                <a:ext uri="{FF2B5EF4-FFF2-40B4-BE49-F238E27FC236}">
                  <a16:creationId xmlns:a16="http://schemas.microsoft.com/office/drawing/2014/main" id="{7945798B-E03B-22B8-C25E-14DE68966B76}"/>
                </a:ext>
              </a:extLst>
            </p:cNvPr>
            <p:cNvPicPr preferRelativeResize="0"/>
            <p:nvPr/>
          </p:nvPicPr>
          <p:blipFill rotWithShape="1">
            <a:blip r:embed="rId10">
              <a:alphaModFix/>
            </a:blip>
            <a:srcRect/>
            <a:stretch/>
          </p:blipFill>
          <p:spPr>
            <a:xfrm>
              <a:off x="225939" y="6281928"/>
              <a:ext cx="3590519" cy="576072"/>
            </a:xfrm>
            <a:prstGeom prst="rect">
              <a:avLst/>
            </a:prstGeom>
            <a:noFill/>
            <a:ln>
              <a:noFill/>
            </a:ln>
          </p:spPr>
        </p:pic>
      </p:grpSp>
    </p:spTree>
    <p:extLst>
      <p:ext uri="{BB962C8B-B14F-4D97-AF65-F5344CB8AC3E}">
        <p14:creationId xmlns:p14="http://schemas.microsoft.com/office/powerpoint/2010/main" val="1546614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 Word&#10;&#10;Description automatically generated">
            <a:extLst>
              <a:ext uri="{FF2B5EF4-FFF2-40B4-BE49-F238E27FC236}">
                <a16:creationId xmlns:a16="http://schemas.microsoft.com/office/drawing/2014/main" id="{01FDD494-BE9B-3BE1-960B-9CCAA10B4D62}"/>
              </a:ext>
            </a:extLst>
          </p:cNvPr>
          <p:cNvPicPr>
            <a:picLocks noChangeAspect="1"/>
          </p:cNvPicPr>
          <p:nvPr/>
        </p:nvPicPr>
        <p:blipFill rotWithShape="1">
          <a:blip r:embed="rId3">
            <a:extLst>
              <a:ext uri="{28A0092B-C50C-407E-A947-70E740481C1C}">
                <a14:useLocalDpi xmlns:a14="http://schemas.microsoft.com/office/drawing/2010/main" val="0"/>
              </a:ext>
            </a:extLst>
          </a:blip>
          <a:srcRect l="38125" t="18706" r="25000" b="3333"/>
          <a:stretch/>
        </p:blipFill>
        <p:spPr>
          <a:xfrm>
            <a:off x="195944" y="152400"/>
            <a:ext cx="5382295" cy="6400799"/>
          </a:xfrm>
          <a:prstGeom prst="rect">
            <a:avLst/>
          </a:prstGeom>
        </p:spPr>
      </p:pic>
      <p:pic>
        <p:nvPicPr>
          <p:cNvPr id="9" name="Picture 8" descr="Graphical user interface, application, Word&#10;&#10;Description automatically generated">
            <a:extLst>
              <a:ext uri="{FF2B5EF4-FFF2-40B4-BE49-F238E27FC236}">
                <a16:creationId xmlns:a16="http://schemas.microsoft.com/office/drawing/2014/main" id="{9B6EA18C-A3DA-A1FD-2D98-E55F054E0BFF}"/>
              </a:ext>
            </a:extLst>
          </p:cNvPr>
          <p:cNvPicPr>
            <a:picLocks noChangeAspect="1"/>
          </p:cNvPicPr>
          <p:nvPr/>
        </p:nvPicPr>
        <p:blipFill rotWithShape="1">
          <a:blip r:embed="rId4">
            <a:extLst>
              <a:ext uri="{28A0092B-C50C-407E-A947-70E740481C1C}">
                <a14:useLocalDpi xmlns:a14="http://schemas.microsoft.com/office/drawing/2010/main" val="0"/>
              </a:ext>
            </a:extLst>
          </a:blip>
          <a:srcRect l="38125" t="18889" r="25000" b="3333"/>
          <a:stretch/>
        </p:blipFill>
        <p:spPr>
          <a:xfrm>
            <a:off x="6858000" y="76200"/>
            <a:ext cx="5138055" cy="6095997"/>
          </a:xfrm>
          <a:prstGeom prst="rect">
            <a:avLst/>
          </a:prstGeom>
        </p:spPr>
      </p:pic>
      <p:sp>
        <p:nvSpPr>
          <p:cNvPr id="11" name="TextBox 10">
            <a:extLst>
              <a:ext uri="{FF2B5EF4-FFF2-40B4-BE49-F238E27FC236}">
                <a16:creationId xmlns:a16="http://schemas.microsoft.com/office/drawing/2014/main" id="{C7C5FE40-7541-A993-1530-DE6B3BE40CFE}"/>
              </a:ext>
            </a:extLst>
          </p:cNvPr>
          <p:cNvSpPr txBox="1"/>
          <p:nvPr/>
        </p:nvSpPr>
        <p:spPr>
          <a:xfrm>
            <a:off x="6128657" y="5883288"/>
            <a:ext cx="6019800" cy="677108"/>
          </a:xfrm>
          <a:prstGeom prst="rect">
            <a:avLst/>
          </a:prstGeom>
          <a:noFill/>
        </p:spPr>
        <p:txBody>
          <a:bodyPr wrap="square" rtlCol="0">
            <a:spAutoFit/>
          </a:bodyPr>
          <a:lstStyle/>
          <a:p>
            <a:r>
              <a:rPr lang="en-US" dirty="0"/>
              <a:t>https://grants.nih.gov/grants/forms/all-forms-and-formats/data-management-and-sharing-plan-format-page</a:t>
            </a:r>
          </a:p>
        </p:txBody>
      </p:sp>
    </p:spTree>
    <p:extLst>
      <p:ext uri="{BB962C8B-B14F-4D97-AF65-F5344CB8AC3E}">
        <p14:creationId xmlns:p14="http://schemas.microsoft.com/office/powerpoint/2010/main" val="23214258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12487</TotalTime>
  <Words>1444</Words>
  <Application>Microsoft Macintosh PowerPoint</Application>
  <PresentationFormat>Widescreen</PresentationFormat>
  <Paragraphs>170</Paragraphs>
  <Slides>30</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Calibri</vt:lpstr>
      <vt:lpstr>Century Schoolbook</vt:lpstr>
      <vt:lpstr>Corbel</vt:lpstr>
      <vt:lpstr>Dreaming Outloud Script Pro</vt:lpstr>
      <vt:lpstr>Fira Sans</vt:lpstr>
      <vt:lpstr>Helvetica Neue</vt:lpstr>
      <vt:lpstr>Open Sans</vt:lpstr>
      <vt:lpstr>Office Theme</vt:lpstr>
      <vt:lpstr>PowerPoint Presentation</vt:lpstr>
      <vt:lpstr>Learning Objectives</vt:lpstr>
      <vt:lpstr>NIH Policy for Data Management and Sharing</vt:lpstr>
      <vt:lpstr>NIH’s Culture of Data Sharing</vt:lpstr>
      <vt:lpstr>Data Management and Sharing Plan</vt:lpstr>
      <vt:lpstr>What counts as data for sharing?</vt:lpstr>
      <vt:lpstr>Acceptable reasons to not share</vt:lpstr>
      <vt:lpstr>Elements of a DMSP</vt:lpstr>
      <vt:lpstr>PowerPoint Presentation</vt:lpstr>
      <vt:lpstr>Data Description</vt:lpstr>
      <vt:lpstr>Related tools, software, code</vt:lpstr>
      <vt:lpstr>Data preservation, access, and timelines</vt:lpstr>
      <vt:lpstr>Plan submission, review, and compliance</vt:lpstr>
      <vt:lpstr>Allowable costs</vt:lpstr>
      <vt:lpstr>PowerPoint Presentation</vt:lpstr>
      <vt:lpstr>PowerPoint Presentation</vt:lpstr>
      <vt:lpstr>PowerPoint Presentation</vt:lpstr>
      <vt:lpstr>PowerPoint Presentation</vt:lpstr>
      <vt:lpstr>Lessons Learned</vt:lpstr>
      <vt:lpstr>NIH is Confused</vt:lpstr>
      <vt:lpstr>WARNING: Other Attachments</vt:lpstr>
      <vt:lpstr>Example of Required Other Attachments (RC2 FOA)</vt:lpstr>
      <vt:lpstr>UAMS Enforcement of DMSP</vt:lpstr>
      <vt:lpstr>PowerPoint Presentation</vt:lpstr>
      <vt:lpstr>PowerPoint Presentation</vt:lpstr>
      <vt:lpstr>PowerPoint Presentation</vt:lpstr>
      <vt:lpstr>PowerPoint Presentation</vt:lpstr>
      <vt:lpstr>PowerPoint Presentation</vt:lpstr>
      <vt:lpstr>In Summary</vt:lpstr>
      <vt:lpstr>PowerPoint Presentation</vt:lpstr>
    </vt:vector>
  </TitlesOfParts>
  <Company>University of Arkansas for Medical Sciences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Mcdaniel, Angela C</dc:creator>
  <cp:lastModifiedBy>Prior, Fred W</cp:lastModifiedBy>
  <cp:revision>672</cp:revision>
  <cp:lastPrinted>2019-05-21T00:40:40Z</cp:lastPrinted>
  <dcterms:created xsi:type="dcterms:W3CDTF">2016-01-26T18:57:17Z</dcterms:created>
  <dcterms:modified xsi:type="dcterms:W3CDTF">2024-10-15T16:38:10Z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ca390d5-a4f3-448c-8368-24080179bc53_Enabled">
    <vt:lpwstr>true</vt:lpwstr>
  </property>
  <property fmtid="{D5CDD505-2E9C-101B-9397-08002B2CF9AE}" pid="3" name="MSIP_Label_8ca390d5-a4f3-448c-8368-24080179bc53_SetDate">
    <vt:lpwstr>2024-10-13T20:55:50Z</vt:lpwstr>
  </property>
  <property fmtid="{D5CDD505-2E9C-101B-9397-08002B2CF9AE}" pid="4" name="MSIP_Label_8ca390d5-a4f3-448c-8368-24080179bc53_Method">
    <vt:lpwstr>Standard</vt:lpwstr>
  </property>
  <property fmtid="{D5CDD505-2E9C-101B-9397-08002B2CF9AE}" pid="5" name="MSIP_Label_8ca390d5-a4f3-448c-8368-24080179bc53_Name">
    <vt:lpwstr>Low Risk</vt:lpwstr>
  </property>
  <property fmtid="{D5CDD505-2E9C-101B-9397-08002B2CF9AE}" pid="6" name="MSIP_Label_8ca390d5-a4f3-448c-8368-24080179bc53_SiteId">
    <vt:lpwstr>5b703aa0-061f-4ed9-beca-765a39ee1304</vt:lpwstr>
  </property>
  <property fmtid="{D5CDD505-2E9C-101B-9397-08002B2CF9AE}" pid="7" name="MSIP_Label_8ca390d5-a4f3-448c-8368-24080179bc53_ActionId">
    <vt:lpwstr>56ee5082-6be5-4844-9925-ca0da9d87942</vt:lpwstr>
  </property>
  <property fmtid="{D5CDD505-2E9C-101B-9397-08002B2CF9AE}" pid="8" name="MSIP_Label_8ca390d5-a4f3-448c-8368-24080179bc53_ContentBits">
    <vt:lpwstr>0</vt:lpwstr>
  </property>
</Properties>
</file>