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
  </p:handoutMasterIdLst>
  <p:sldIdLst>
    <p:sldId id="269" r:id="rId2"/>
    <p:sldId id="265" r:id="rId3"/>
    <p:sldId id="270" r:id="rId4"/>
  </p:sldIdLst>
  <p:sldSz cx="21945600" cy="32918400"/>
  <p:notesSz cx="7010400" cy="9296400"/>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1C30"/>
    <a:srgbClr val="650038"/>
    <a:srgbClr val="6F7CA1"/>
    <a:srgbClr val="9D2235"/>
    <a:srgbClr val="7C2128"/>
    <a:srgbClr val="EAAA00"/>
    <a:srgbClr val="CD7925"/>
    <a:srgbClr val="4799B5"/>
    <a:srgbClr val="1B365D"/>
    <a:srgbClr val="9A9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showGuides="1">
      <p:cViewPr varScale="1">
        <p:scale>
          <a:sx n="46" d="100"/>
          <a:sy n="46" d="100"/>
        </p:scale>
        <p:origin x="3872" y="200"/>
      </p:cViewPr>
      <p:guideLst/>
    </p:cSldViewPr>
  </p:slideViewPr>
  <p:notesTextViewPr>
    <p:cViewPr>
      <p:scale>
        <a:sx n="1" d="1"/>
        <a:sy n="1" d="1"/>
      </p:scale>
      <p:origin x="0" y="0"/>
    </p:cViewPr>
  </p:notesTextViewPr>
  <p:notesViewPr>
    <p:cSldViewPr snapToGrid="0" showGuides="1">
      <p:cViewPr varScale="1">
        <p:scale>
          <a:sx n="65" d="100"/>
          <a:sy n="65" d="100"/>
        </p:scale>
        <p:origin x="2424" y="53"/>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handoutMaster" Target="handoutMasters/handout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884DE0F-0075-4CA2-8034-7BC8B2089D8C}" type="datetimeFigureOut">
              <a:rPr lang="en-US" smtClean="0"/>
              <a:t>1/9/24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8257DB-705A-44D4-B22F-51409B79FAC5}" type="slidenum">
              <a:rPr lang="en-US" smtClean="0"/>
              <a:t>‹#›</a:t>
            </a:fld>
            <a:endParaRPr lang="en-US"/>
          </a:p>
        </p:txBody>
      </p:sp>
    </p:spTree>
    <p:extLst>
      <p:ext uri="{BB962C8B-B14F-4D97-AF65-F5344CB8AC3E}">
        <p14:creationId xmlns:p14="http://schemas.microsoft.com/office/powerpoint/2010/main" val="267428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3267160"/>
            <a:ext cx="6928339" cy="29682831"/>
          </a:xfrm>
          <a:prstGeom prst="rect">
            <a:avLst/>
          </a:prstGeom>
          <a:gradFill flip="none" rotWithShape="1">
            <a:gsLst>
              <a:gs pos="0">
                <a:srgbClr val="9D2235">
                  <a:shade val="30000"/>
                  <a:satMod val="115000"/>
                </a:srgbClr>
              </a:gs>
              <a:gs pos="50000">
                <a:srgbClr val="9D2235">
                  <a:shade val="67500"/>
                  <a:satMod val="115000"/>
                </a:srgbClr>
              </a:gs>
              <a:gs pos="100000">
                <a:srgbClr val="9D2235">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dirty="0"/>
          </a:p>
        </p:txBody>
      </p:sp>
      <p:cxnSp>
        <p:nvCxnSpPr>
          <p:cNvPr id="17" name="Straight Connector 16"/>
          <p:cNvCxnSpPr/>
          <p:nvPr userDrawn="1"/>
        </p:nvCxnSpPr>
        <p:spPr>
          <a:xfrm>
            <a:off x="14424426" y="4093029"/>
            <a:ext cx="107149" cy="27942072"/>
          </a:xfrm>
          <a:prstGeom prst="line">
            <a:avLst/>
          </a:prstGeom>
          <a:ln w="38100">
            <a:solidFill>
              <a:srgbClr val="9D22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492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3235569"/>
            <a:ext cx="6928339" cy="29682831"/>
          </a:xfrm>
          <a:prstGeom prst="rect">
            <a:avLst/>
          </a:prstGeom>
          <a:gradFill flip="none" rotWithShape="1">
            <a:gsLst>
              <a:gs pos="0">
                <a:srgbClr val="9D2235">
                  <a:shade val="30000"/>
                  <a:satMod val="115000"/>
                </a:srgbClr>
              </a:gs>
              <a:gs pos="50000">
                <a:srgbClr val="9D2235">
                  <a:shade val="67500"/>
                  <a:satMod val="115000"/>
                </a:srgbClr>
              </a:gs>
              <a:gs pos="100000">
                <a:srgbClr val="9D2235">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dirty="0"/>
          </a:p>
        </p:txBody>
      </p:sp>
      <p:cxnSp>
        <p:nvCxnSpPr>
          <p:cNvPr id="17" name="Straight Connector 16"/>
          <p:cNvCxnSpPr/>
          <p:nvPr userDrawn="1"/>
        </p:nvCxnSpPr>
        <p:spPr>
          <a:xfrm>
            <a:off x="14215110" y="4020519"/>
            <a:ext cx="170805" cy="19013156"/>
          </a:xfrm>
          <a:prstGeom prst="line">
            <a:avLst/>
          </a:prstGeom>
          <a:ln w="38100">
            <a:solidFill>
              <a:srgbClr val="9D223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7275886" y="23828275"/>
            <a:ext cx="14220058" cy="15811"/>
          </a:xfrm>
          <a:prstGeom prst="line">
            <a:avLst/>
          </a:prstGeom>
          <a:ln w="38100">
            <a:solidFill>
              <a:srgbClr val="9D22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963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3235569"/>
            <a:ext cx="6928339" cy="20608517"/>
          </a:xfrm>
          <a:prstGeom prst="rect">
            <a:avLst/>
          </a:prstGeom>
          <a:gradFill flip="none" rotWithShape="1">
            <a:gsLst>
              <a:gs pos="0">
                <a:srgbClr val="9D2235">
                  <a:shade val="30000"/>
                  <a:satMod val="115000"/>
                </a:srgbClr>
              </a:gs>
              <a:gs pos="50000">
                <a:srgbClr val="9D2235">
                  <a:shade val="67500"/>
                  <a:satMod val="115000"/>
                </a:srgbClr>
              </a:gs>
              <a:gs pos="100000">
                <a:srgbClr val="9D2235">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dirty="0"/>
          </a:p>
        </p:txBody>
      </p:sp>
      <p:cxnSp>
        <p:nvCxnSpPr>
          <p:cNvPr id="17" name="Straight Connector 16"/>
          <p:cNvCxnSpPr/>
          <p:nvPr userDrawn="1"/>
        </p:nvCxnSpPr>
        <p:spPr>
          <a:xfrm>
            <a:off x="14215110" y="4020519"/>
            <a:ext cx="170805" cy="19013156"/>
          </a:xfrm>
          <a:prstGeom prst="line">
            <a:avLst/>
          </a:prstGeom>
          <a:ln w="38100">
            <a:solidFill>
              <a:srgbClr val="9D223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7275886" y="23828275"/>
            <a:ext cx="14220058" cy="15811"/>
          </a:xfrm>
          <a:prstGeom prst="line">
            <a:avLst/>
          </a:prstGeom>
          <a:ln w="38100">
            <a:solidFill>
              <a:srgbClr val="9D22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2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14297" t="-1" r="7066" b="-4"/>
          <a:stretch/>
        </p:blipFill>
        <p:spPr>
          <a:xfrm>
            <a:off x="-16187" y="-132166"/>
            <a:ext cx="21945600" cy="33050566"/>
          </a:xfrm>
          <a:prstGeom prst="rect">
            <a:avLst/>
          </a:prstGeom>
        </p:spPr>
      </p:pic>
      <p:sp>
        <p:nvSpPr>
          <p:cNvPr id="7" name="Rectangle 6"/>
          <p:cNvSpPr/>
          <p:nvPr userDrawn="1"/>
        </p:nvSpPr>
        <p:spPr>
          <a:xfrm>
            <a:off x="0" y="-132166"/>
            <a:ext cx="21945600" cy="339788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0720" lvl="8" defTabSz="881622"/>
            <a:endParaRPr lang="en-US" sz="2160" b="1" dirty="0">
              <a:latin typeface="Arial Narrow" panose="020B0606020202030204" pitchFamily="34" charset="0"/>
              <a:ea typeface="Adobe Fan Heiti Std B" panose="020B0700000000000000" pitchFamily="34" charset="-128"/>
              <a:cs typeface="Arial" charset="0"/>
            </a:endParaRPr>
          </a:p>
        </p:txBody>
      </p:sp>
      <p:sp>
        <p:nvSpPr>
          <p:cNvPr id="12" name="Flowchart: Off-page Connector 11"/>
          <p:cNvSpPr/>
          <p:nvPr userDrawn="1"/>
        </p:nvSpPr>
        <p:spPr>
          <a:xfrm>
            <a:off x="19136197" y="-1536"/>
            <a:ext cx="2261543" cy="4094565"/>
          </a:xfrm>
          <a:prstGeom prst="flowChartOffpageConnector">
            <a:avLst/>
          </a:prstGeom>
          <a:gradFill flip="none" rotWithShape="1">
            <a:gsLst>
              <a:gs pos="0">
                <a:srgbClr val="9D2235">
                  <a:shade val="30000"/>
                  <a:satMod val="115000"/>
                </a:srgbClr>
              </a:gs>
              <a:gs pos="50000">
                <a:srgbClr val="9D2235">
                  <a:shade val="67500"/>
                  <a:satMod val="115000"/>
                </a:srgbClr>
              </a:gs>
              <a:gs pos="100000">
                <a:srgbClr val="9D2235">
                  <a:shade val="100000"/>
                  <a:satMod val="115000"/>
                </a:srgbClr>
              </a:gs>
            </a:gsLst>
            <a:lin ang="54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430152" y="1448711"/>
            <a:ext cx="1676966" cy="597035"/>
          </a:xfrm>
          <a:prstGeom prst="rect">
            <a:avLst/>
          </a:prstGeom>
        </p:spPr>
      </p:pic>
    </p:spTree>
    <p:extLst>
      <p:ext uri="{BB962C8B-B14F-4D97-AF65-F5344CB8AC3E}">
        <p14:creationId xmlns:p14="http://schemas.microsoft.com/office/powerpoint/2010/main" val="27387626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Lst>
  <p:timing>
    <p:tnLst>
      <p:par>
        <p:cTn id="1" dur="indefinite" restart="never" nodeType="tmRoot"/>
      </p:par>
    </p:tnLst>
  </p:timing>
  <p:txStyles>
    <p:titleStyle>
      <a:lvl1pPr algn="ctr" defTabSz="2194560" rtl="0" eaLnBrk="1" latinLnBrk="0" hangingPunct="1">
        <a:lnSpc>
          <a:spcPct val="90000"/>
        </a:lnSpc>
        <a:spcBef>
          <a:spcPct val="0"/>
        </a:spcBef>
        <a:buNone/>
        <a:defRPr sz="5500" b="1" kern="1200">
          <a:solidFill>
            <a:schemeClr val="bg1"/>
          </a:solidFill>
          <a:latin typeface="+mj-lt"/>
          <a:ea typeface="+mj-ea"/>
          <a:cs typeface="+mj-cs"/>
        </a:defRPr>
      </a:lvl1pPr>
    </p:titleStyle>
    <p:bodyStyle>
      <a:lvl1pPr marL="0" indent="0" algn="l" defTabSz="2194560" rtl="0" eaLnBrk="1" latinLnBrk="0" hangingPunct="1">
        <a:lnSpc>
          <a:spcPct val="90000"/>
        </a:lnSpc>
        <a:spcBef>
          <a:spcPts val="2400"/>
        </a:spcBef>
        <a:buFont typeface="Arial" panose="020B0604020202020204" pitchFamily="34" charset="0"/>
        <a:buNone/>
        <a:defRPr sz="3500" b="1" kern="1200">
          <a:solidFill>
            <a:schemeClr val="bg1"/>
          </a:solidFill>
          <a:latin typeface="+mn-lt"/>
          <a:ea typeface="+mn-ea"/>
          <a:cs typeface="+mn-cs"/>
        </a:defRPr>
      </a:lvl1pPr>
      <a:lvl2pPr marL="1097280" indent="0" algn="l" defTabSz="2194560" rtl="0" eaLnBrk="1" latinLnBrk="0" hangingPunct="1">
        <a:lnSpc>
          <a:spcPct val="90000"/>
        </a:lnSpc>
        <a:spcBef>
          <a:spcPts val="1200"/>
        </a:spcBef>
        <a:buFont typeface="Arial" panose="020B0604020202020204" pitchFamily="34" charset="0"/>
        <a:buNone/>
        <a:defRPr sz="5760" kern="1200" baseline="0">
          <a:solidFill>
            <a:schemeClr val="bg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22931" y="4109786"/>
            <a:ext cx="5402001" cy="8568500"/>
          </a:xfrm>
          <a:prstGeom prst="rect">
            <a:avLst/>
          </a:prstGeom>
          <a:noFill/>
        </p:spPr>
        <p:txBody>
          <a:bodyPr wrap="square" rtlCol="0">
            <a:spAutoFit/>
          </a:bodyPr>
          <a:lstStyle/>
          <a:p>
            <a:r>
              <a:rPr lang="en-US" sz="2880" b="1" dirty="0">
                <a:solidFill>
                  <a:schemeClr val="bg1"/>
                </a:solidFill>
                <a:latin typeface="Arial Narrow" panose="020B0606020202030204" pitchFamily="34" charset="0"/>
                <a:ea typeface="Adobe Fan Heiti Std B" panose="020B0700000000000000" pitchFamily="34" charset="-128"/>
              </a:rPr>
              <a:t>ABSTRACT</a:t>
            </a:r>
          </a:p>
          <a:p>
            <a:pPr algn="ctr"/>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a:solidFill>
                  <a:schemeClr val="bg1"/>
                </a:solidFill>
                <a:latin typeface="Arial Narrow" panose="020B0606020202030204" pitchFamily="34" charset="0"/>
              </a:rPr>
              <a:t>TIPS: How to bring things in from Excel and Word</a:t>
            </a: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Excel</a:t>
            </a:r>
            <a:r>
              <a:rPr lang="en-US" sz="18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a:solidFill>
                  <a:schemeClr val="bg1"/>
                </a:solidFill>
                <a:latin typeface="Arial Narrow" panose="020B0606020202030204" pitchFamily="34" charset="0"/>
              </a:rPr>
              <a:t>Watch out</a:t>
            </a:r>
            <a:r>
              <a:rPr lang="en-US" sz="18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Word</a:t>
            </a:r>
            <a:r>
              <a:rPr lang="en-US" sz="18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Scans:</a:t>
            </a:r>
            <a:r>
              <a:rPr lang="en-US" sz="1800" dirty="0">
                <a:solidFill>
                  <a:schemeClr val="bg1"/>
                </a:solidFill>
                <a:latin typeface="Arial Narrow" panose="020B0606020202030204" pitchFamily="34" charset="0"/>
              </a:rPr>
              <a:t> we need images to be 100 dpi in their </a:t>
            </a:r>
            <a:r>
              <a:rPr lang="en-US" sz="1800" u="sng" dirty="0">
                <a:solidFill>
                  <a:schemeClr val="bg1"/>
                </a:solidFill>
                <a:latin typeface="Arial Narrow" panose="020B0606020202030204" pitchFamily="34" charset="0"/>
              </a:rPr>
              <a:t>final size</a:t>
            </a:r>
            <a:r>
              <a:rPr lang="en-US" sz="1800" dirty="0">
                <a:solidFill>
                  <a:schemeClr val="bg1"/>
                </a:solidFill>
                <a:latin typeface="Arial Narrow" panose="020B0606020202030204" pitchFamily="34" charset="0"/>
              </a:rPr>
              <a:t>, or use a rule of thumb of 2 to 4 megabytes of uncompressed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file per square foot of image..</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Preview: </a:t>
            </a:r>
            <a:r>
              <a:rPr lang="en-US" sz="1800" dirty="0">
                <a:solidFill>
                  <a:schemeClr val="bg1"/>
                </a:solidFill>
                <a:latin typeface="Arial Narrow" panose="020B0606020202030204" pitchFamily="34" charset="0"/>
              </a:rPr>
              <a:t>to see your in poster in actual  size, go to view-zoom-200%. This is a good way to be sure your pictures are going to look OK.</a:t>
            </a:r>
          </a:p>
        </p:txBody>
      </p:sp>
      <p:sp>
        <p:nvSpPr>
          <p:cNvPr id="15" name="TextBox 14"/>
          <p:cNvSpPr txBox="1"/>
          <p:nvPr/>
        </p:nvSpPr>
        <p:spPr>
          <a:xfrm>
            <a:off x="8016416" y="4109786"/>
            <a:ext cx="5830212" cy="3582519"/>
          </a:xfrm>
          <a:prstGeom prst="rect">
            <a:avLst/>
          </a:prstGeom>
          <a:noFill/>
        </p:spPr>
        <p:txBody>
          <a:bodyPr wrap="square" rtlCol="0">
            <a:spAutoFit/>
          </a:bodyPr>
          <a:lstStyle/>
          <a:p>
            <a:pPr defTabSz="3426086"/>
            <a:r>
              <a:rPr lang="en-US" sz="2880" b="1" dirty="0" smtClean="0">
                <a:solidFill>
                  <a:srgbClr val="9D2235"/>
                </a:solidFill>
                <a:latin typeface="Arial Narrow" panose="020B0606020202030204" pitchFamily="34" charset="0"/>
                <a:ea typeface="Adobe Fan Heiti Std B" panose="020B0700000000000000" pitchFamily="34" charset="-128"/>
              </a:rPr>
              <a:t>METHODS</a:t>
            </a:r>
            <a:endParaRPr lang="en-US" sz="288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1800" dirty="0" err="1">
                <a:latin typeface="Arial Narrow" panose="020B0606020202030204" pitchFamily="34" charset="0"/>
                <a:ea typeface="Adobe Fan Heiti Std B" panose="020B0700000000000000" pitchFamily="34" charset="-128"/>
              </a:rPr>
              <a:t>lsjdfASDJ</a:t>
            </a:r>
            <a:r>
              <a:rPr lang="en-US" sz="18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16" name="TextBox 15"/>
          <p:cNvSpPr txBox="1"/>
          <p:nvPr/>
        </p:nvSpPr>
        <p:spPr>
          <a:xfrm>
            <a:off x="15252444" y="20280014"/>
            <a:ext cx="5502340" cy="11155683"/>
          </a:xfrm>
          <a:prstGeom prst="rect">
            <a:avLst/>
          </a:prstGeom>
          <a:noFill/>
        </p:spPr>
        <p:txBody>
          <a:bodyPr wrap="square" rtlCol="0">
            <a:spAutoFit/>
          </a:bodyPr>
          <a:lstStyle/>
          <a:p>
            <a:pPr defTabSz="881622">
              <a:lnSpc>
                <a:spcPct val="90000"/>
              </a:lnSpc>
            </a:pPr>
            <a:r>
              <a:rPr lang="en-US" sz="1800" dirty="0" smtClean="0">
                <a:latin typeface="Arial Narrow" panose="020B0606020202030204" pitchFamily="34" charset="0"/>
              </a:rPr>
              <a:t>S</a:t>
            </a:r>
            <a:r>
              <a:rPr lang="en-US" sz="1800" dirty="0">
                <a:latin typeface="Arial Narrow" panose="020B0606020202030204" pitchFamily="34" charset="0"/>
              </a:rPr>
              <a:t>: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r>
              <a:rPr lang="en-US" sz="2880" b="1" dirty="0">
                <a:solidFill>
                  <a:srgbClr val="9D2235"/>
                </a:solidFill>
                <a:latin typeface="Arial Narrow" panose="020B0606020202030204" pitchFamily="34" charset="0"/>
              </a:rPr>
              <a:t>ACKNOWLEDGEMENTS</a:t>
            </a:r>
          </a:p>
          <a:p>
            <a:pPr algn="ctr" defTabSz="881622">
              <a:lnSpc>
                <a:spcPct val="90000"/>
              </a:lnSpc>
            </a:pPr>
            <a:endParaRPr lang="en-US" sz="1800" b="1" dirty="0">
              <a:latin typeface="Arial Narrow" panose="020B0606020202030204" pitchFamily="34" charset="0"/>
            </a:endParaRPr>
          </a:p>
          <a:p>
            <a:pPr defTabSz="3426086"/>
            <a:r>
              <a:rPr lang="en-US" sz="1800" dirty="0">
                <a:latin typeface="Arial Narrow" panose="020B0606020202030204" pitchFamily="34" charset="0"/>
                <a:ea typeface="Adobe Fan Heiti Std B" panose="020B0700000000000000" pitchFamily="34" charset="-128"/>
              </a:rPr>
              <a:t>Arial type face size 10   </a:t>
            </a:r>
            <a:r>
              <a:rPr lang="en-US" sz="1800" dirty="0" err="1">
                <a:latin typeface="Arial Narrow" panose="020B0606020202030204" pitchFamily="34" charset="0"/>
                <a:ea typeface="Adobe Fan Heiti Std B" panose="020B0700000000000000" pitchFamily="34" charset="-128"/>
              </a:rPr>
              <a:t>lsalsdfjasldfalsdha</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JASDajkdASDK’asd</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kl’Aksda’SDKA’sdk</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a’sdkSDKA;lsdjka;lsjdfASDJ</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al;sdjl;aSJDAl;jksdaLJSD;alsjd;Aljs</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d;lasdj;aLJDAljdal;jdaLJDAL;sjd;aLDJA</a:t>
            </a:r>
            <a:r>
              <a:rPr lang="en-US" sz="1800" dirty="0">
                <a:latin typeface="Arial Narrow" panose="020B0606020202030204" pitchFamily="34" charset="0"/>
                <a:ea typeface="Adobe Fan Heiti Std B" panose="020B0700000000000000" pitchFamily="34" charset="-128"/>
              </a:rPr>
              <a:t> ;ljd;aljdALJSDALJSDALJSDAljdajdJD;aljsdl;ajsd;aljsdaLJDAljdaLDJAljsdaL;JD;Aljsd;alJD;LAjdaLJDAL;JDL;AJSDJDAljd;JD;LNVCNZVCLN</a:t>
            </a:r>
            <a:endParaRPr lang="en-US" sz="1800" dirty="0"/>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17" name="TextBox 16"/>
          <p:cNvSpPr txBox="1"/>
          <p:nvPr/>
        </p:nvSpPr>
        <p:spPr>
          <a:xfrm>
            <a:off x="8016416" y="22741717"/>
            <a:ext cx="5547924" cy="8125301"/>
          </a:xfrm>
          <a:prstGeom prst="rect">
            <a:avLst/>
          </a:prstGeom>
          <a:noFill/>
        </p:spPr>
        <p:txBody>
          <a:bodyPr wrap="square" rtlCol="0">
            <a:spAutoFit/>
          </a:bodyPr>
          <a:lstStyle/>
          <a:p>
            <a:pPr defTabSz="3426086"/>
            <a:r>
              <a:rPr lang="en-US" sz="1800" dirty="0" smtClean="0">
                <a:latin typeface="Arial Narrow" panose="020B0606020202030204" pitchFamily="34" charset="0"/>
                <a:ea typeface="Adobe Fan Heiti Std B" panose="020B0700000000000000" pitchFamily="34" charset="-128"/>
              </a:rPr>
              <a:t>Arial </a:t>
            </a:r>
            <a:r>
              <a:rPr lang="en-US" sz="18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18" name="Picture 17"/>
          <p:cNvPicPr>
            <a:picLocks noChangeAspect="1"/>
          </p:cNvPicPr>
          <p:nvPr/>
        </p:nvPicPr>
        <p:blipFill>
          <a:blip r:embed="rId2"/>
          <a:stretch>
            <a:fillRect/>
          </a:stretch>
        </p:blipFill>
        <p:spPr>
          <a:xfrm>
            <a:off x="7862064" y="8170171"/>
            <a:ext cx="5702275" cy="3527822"/>
          </a:xfrm>
          <a:prstGeom prst="rect">
            <a:avLst/>
          </a:prstGeom>
        </p:spPr>
      </p:pic>
      <p:pic>
        <p:nvPicPr>
          <p:cNvPr id="19" name="Picture 18"/>
          <p:cNvPicPr>
            <a:picLocks noChangeAspect="1"/>
          </p:cNvPicPr>
          <p:nvPr/>
        </p:nvPicPr>
        <p:blipFill>
          <a:blip r:embed="rId3"/>
          <a:stretch>
            <a:fillRect/>
          </a:stretch>
        </p:blipFill>
        <p:spPr>
          <a:xfrm>
            <a:off x="8108138" y="18208336"/>
            <a:ext cx="5456202" cy="3665490"/>
          </a:xfrm>
          <a:prstGeom prst="rect">
            <a:avLst/>
          </a:prstGeom>
        </p:spPr>
      </p:pic>
      <p:pic>
        <p:nvPicPr>
          <p:cNvPr id="20" name="Picture 19"/>
          <p:cNvPicPr>
            <a:picLocks noChangeAspect="1"/>
          </p:cNvPicPr>
          <p:nvPr/>
        </p:nvPicPr>
        <p:blipFill>
          <a:blip r:embed="rId4"/>
          <a:stretch>
            <a:fillRect/>
          </a:stretch>
        </p:blipFill>
        <p:spPr>
          <a:xfrm>
            <a:off x="1153560" y="13582751"/>
            <a:ext cx="4630011" cy="3101193"/>
          </a:xfrm>
          <a:prstGeom prst="rect">
            <a:avLst/>
          </a:prstGeom>
        </p:spPr>
      </p:pic>
      <p:sp>
        <p:nvSpPr>
          <p:cNvPr id="21" name="TextBox 20"/>
          <p:cNvSpPr txBox="1"/>
          <p:nvPr/>
        </p:nvSpPr>
        <p:spPr>
          <a:xfrm>
            <a:off x="1022931" y="17292455"/>
            <a:ext cx="5215986" cy="4413516"/>
          </a:xfrm>
          <a:prstGeom prst="rect">
            <a:avLst/>
          </a:prstGeom>
          <a:noFill/>
        </p:spPr>
        <p:txBody>
          <a:bodyPr wrap="square" rtlCol="0">
            <a:spAutoFit/>
          </a:bodyPr>
          <a:lstStyle/>
          <a:p>
            <a:pPr defTabSz="3426086"/>
            <a:r>
              <a:rPr lang="en-US" sz="2880" b="1" dirty="0">
                <a:solidFill>
                  <a:schemeClr val="bg1"/>
                </a:solidFill>
                <a:latin typeface="Arial Narrow" panose="020B0606020202030204" pitchFamily="34" charset="0"/>
                <a:ea typeface="Adobe Fan Heiti Std B" panose="020B0700000000000000" pitchFamily="34" charset="-128"/>
              </a:rPr>
              <a:t>BACKGROUND </a:t>
            </a:r>
          </a:p>
          <a:p>
            <a:pPr algn="ctr" defTabSz="3426086"/>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a:t>
            </a:r>
            <a:r>
              <a:rPr lang="en-US" sz="1800" dirty="0" err="1">
                <a:solidFill>
                  <a:schemeClr val="bg1"/>
                </a:solidFill>
                <a:latin typeface="Arial Narrow" panose="020B0606020202030204" pitchFamily="34" charset="0"/>
                <a:ea typeface="Adobe Fan Heiti Std B" panose="020B0700000000000000" pitchFamily="34" charset="-128"/>
              </a:rPr>
              <a:t>L;N;lsjdfASDJal;sdjl</a:t>
            </a:r>
            <a:r>
              <a:rPr lang="en-US" sz="1800" dirty="0">
                <a:solidFill>
                  <a:schemeClr val="bg1"/>
                </a:solidFill>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p>
          <a:p>
            <a:pPr defTabSz="3426086"/>
            <a:endParaRPr lang="en-US" sz="1800"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smtClean="0">
                <a:solidFill>
                  <a:schemeClr val="bg1"/>
                </a:solidFill>
                <a:latin typeface="Arial Narrow" panose="020B0606020202030204" pitchFamily="34" charset="0"/>
                <a:ea typeface="Adobe Fan Heiti Std B" panose="020B0700000000000000" pitchFamily="34" charset="-128"/>
              </a:rPr>
              <a:t>;</a:t>
            </a:r>
            <a:endParaRPr lang="en-US" sz="1800" dirty="0">
              <a:solidFill>
                <a:schemeClr val="bg1"/>
              </a:solidFill>
              <a:latin typeface="Arial Narrow" panose="020B0606020202030204" pitchFamily="34" charset="0"/>
              <a:ea typeface="Adobe Fan Heiti Std B" panose="020B0700000000000000" pitchFamily="34" charset="-128"/>
            </a:endParaRPr>
          </a:p>
          <a:p>
            <a:pPr defTabSz="3426086"/>
            <a:endParaRPr lang="en-US" sz="1800" dirty="0">
              <a:solidFill>
                <a:schemeClr val="bg1"/>
              </a:solidFill>
              <a:latin typeface="Arial Narrow" panose="020B0606020202030204" pitchFamily="34" charset="0"/>
              <a:ea typeface="Adobe Fan Heiti Std B" panose="020B0700000000000000" pitchFamily="34" charset="-128"/>
            </a:endParaRPr>
          </a:p>
        </p:txBody>
      </p:sp>
      <p:sp>
        <p:nvSpPr>
          <p:cNvPr id="22" name="TextBox 21"/>
          <p:cNvSpPr txBox="1"/>
          <p:nvPr/>
        </p:nvSpPr>
        <p:spPr>
          <a:xfrm>
            <a:off x="8017713" y="12232533"/>
            <a:ext cx="5828915" cy="5726504"/>
          </a:xfrm>
          <a:prstGeom prst="rect">
            <a:avLst/>
          </a:prstGeom>
          <a:noFill/>
        </p:spPr>
        <p:txBody>
          <a:bodyPr wrap="square" rtlCol="0">
            <a:spAutoFit/>
          </a:bodyPr>
          <a:lstStyle/>
          <a:p>
            <a:pPr defTabSz="881622">
              <a:lnSpc>
                <a:spcPct val="90000"/>
              </a:lnSpc>
            </a:pPr>
            <a:r>
              <a:rPr lang="en-US" sz="288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18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23" name="Rectangle 22"/>
          <p:cNvSpPr/>
          <p:nvPr/>
        </p:nvSpPr>
        <p:spPr>
          <a:xfrm>
            <a:off x="15252444" y="4150319"/>
            <a:ext cx="5351706" cy="10015049"/>
          </a:xfrm>
          <a:prstGeom prst="rect">
            <a:avLst/>
          </a:prstGeom>
        </p:spPr>
        <p:txBody>
          <a:bodyPr wrap="square">
            <a:spAutoFit/>
          </a:bodyPr>
          <a:lstStyle/>
          <a:p>
            <a:r>
              <a:rPr lang="en-US" sz="2880" b="1" dirty="0" smtClean="0">
                <a:solidFill>
                  <a:srgbClr val="C00000"/>
                </a:solidFill>
                <a:latin typeface="Arial Narrow" panose="020B0606020202030204" pitchFamily="34" charset="0"/>
                <a:ea typeface="Adobe Fan Heiti Std B" panose="020B0700000000000000" pitchFamily="34" charset="-128"/>
              </a:rPr>
              <a:t>CONCLUSIONS</a:t>
            </a:r>
          </a:p>
          <a:p>
            <a:pPr algn="ctr"/>
            <a:endParaRPr lang="en-US" sz="2000" b="1" dirty="0" smtClean="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smtClean="0">
                <a:latin typeface="Arial Narrow" panose="020B0606020202030204" pitchFamily="34" charset="0"/>
              </a:rPr>
              <a:t>TIPS: How to bring things in from Excel and Word</a:t>
            </a: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Excel</a:t>
            </a:r>
            <a:r>
              <a:rPr lang="en-US" sz="2000" dirty="0" smtClean="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smtClean="0">
                <a:latin typeface="Arial Narrow" panose="020B0606020202030204" pitchFamily="34" charset="0"/>
              </a:rPr>
              <a:t>Watch out</a:t>
            </a:r>
            <a:r>
              <a:rPr lang="en-US" sz="2000" dirty="0" smtClean="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Word</a:t>
            </a:r>
            <a:r>
              <a:rPr lang="en-US" sz="2000" dirty="0" smtClean="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Scans:</a:t>
            </a:r>
            <a:r>
              <a:rPr lang="en-US" sz="2000" dirty="0" smtClean="0">
                <a:latin typeface="Arial Narrow" panose="020B0606020202030204" pitchFamily="34" charset="0"/>
              </a:rPr>
              <a:t> we need images to be 100 dpi in their </a:t>
            </a:r>
            <a:r>
              <a:rPr lang="en-US" sz="2000" u="sng" dirty="0" smtClean="0">
                <a:latin typeface="Arial Narrow" panose="020B0606020202030204" pitchFamily="34" charset="0"/>
              </a:rPr>
              <a:t>final size</a:t>
            </a:r>
            <a:r>
              <a:rPr lang="en-US" sz="2000" dirty="0" smtClean="0">
                <a:latin typeface="Arial Narrow" panose="020B0606020202030204" pitchFamily="34" charset="0"/>
              </a:rPr>
              <a:t>, or use a rule of thumb of 2 to 4 megabytes of uncompressed .</a:t>
            </a:r>
            <a:r>
              <a:rPr lang="en-US" sz="2000" dirty="0" err="1" smtClean="0">
                <a:latin typeface="Arial Narrow" panose="020B0606020202030204" pitchFamily="34" charset="0"/>
              </a:rPr>
              <a:t>tif</a:t>
            </a:r>
            <a:r>
              <a:rPr lang="en-US" sz="2000" dirty="0" smtClean="0">
                <a:latin typeface="Arial Narrow" panose="020B0606020202030204" pitchFamily="34" charset="0"/>
              </a:rPr>
              <a:t> file per square foot of image..</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dirty="0" smtClean="0">
                <a:latin typeface="Arial Narrow" panose="020B0606020202030204" pitchFamily="34" charset="0"/>
              </a:rPr>
              <a:t>JPEG files are OK. If you are designing your poster on a PC and using digital pictures generated on a Mac, be sure to convert them to </a:t>
            </a:r>
            <a:r>
              <a:rPr lang="en-US" sz="2000" dirty="0" err="1" smtClean="0">
                <a:latin typeface="Arial Narrow" panose="020B0606020202030204" pitchFamily="34" charset="0"/>
              </a:rPr>
              <a:t>tif</a:t>
            </a:r>
            <a:r>
              <a:rPr lang="en-US" sz="2000" dirty="0" smtClean="0">
                <a:latin typeface="Arial Narrow" panose="020B0606020202030204" pitchFamily="34" charset="0"/>
              </a:rPr>
              <a:t> or jpg before bringing them into PowerPoint. PICT files will display but not print.</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Preview: </a:t>
            </a:r>
            <a:r>
              <a:rPr lang="en-US" sz="2000" dirty="0" smtClean="0">
                <a:latin typeface="Arial Narrow" panose="020B0606020202030204" pitchFamily="34" charset="0"/>
              </a:rPr>
              <a:t>to see your in poster in actual  size, go to view-zoom-200%. This is a good way to be sure your pictures are going to look OK.</a:t>
            </a:r>
            <a:endParaRPr lang="en-US" sz="2000" dirty="0">
              <a:latin typeface="Arial Narrow" panose="020B0606020202030204" pitchFamily="34" charset="0"/>
            </a:endParaRPr>
          </a:p>
        </p:txBody>
      </p:sp>
      <p:sp>
        <p:nvSpPr>
          <p:cNvPr id="24" name="TextBox 23"/>
          <p:cNvSpPr txBox="1"/>
          <p:nvPr/>
        </p:nvSpPr>
        <p:spPr>
          <a:xfrm>
            <a:off x="1027784" y="21500744"/>
            <a:ext cx="5502340" cy="8125301"/>
          </a:xfrm>
          <a:prstGeom prst="rect">
            <a:avLst/>
          </a:prstGeom>
          <a:noFill/>
        </p:spPr>
        <p:txBody>
          <a:bodyPr wrap="square" rtlCol="0">
            <a:spAutoFit/>
          </a:bodyPr>
          <a:lstStyle/>
          <a:p>
            <a:pPr defTabSz="3426086"/>
            <a:r>
              <a:rPr lang="en-US" sz="1800" dirty="0" smtClean="0">
                <a:solidFill>
                  <a:schemeClr val="bg1"/>
                </a:solidFill>
                <a:latin typeface="Arial Narrow" panose="020B0606020202030204" pitchFamily="34" charset="0"/>
                <a:ea typeface="Adobe Fan Heiti Std B" panose="020B0700000000000000" pitchFamily="34" charset="-128"/>
              </a:rPr>
              <a:t>Arial </a:t>
            </a:r>
            <a:r>
              <a:rPr lang="en-US" sz="1800" dirty="0">
                <a:solidFill>
                  <a:schemeClr val="bg1"/>
                </a:solidFill>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smtClean="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25" name="Picture 24"/>
          <p:cNvPicPr>
            <a:picLocks noChangeAspect="1"/>
          </p:cNvPicPr>
          <p:nvPr/>
        </p:nvPicPr>
        <p:blipFill rotWithShape="1">
          <a:blip r:embed="rId3"/>
          <a:srcRect t="27859" r="67186" b="21599"/>
          <a:stretch/>
        </p:blipFill>
        <p:spPr>
          <a:xfrm>
            <a:off x="15326047" y="14530040"/>
            <a:ext cx="5204500" cy="5385302"/>
          </a:xfrm>
          <a:prstGeom prst="rect">
            <a:avLst/>
          </a:prstGeom>
        </p:spPr>
      </p:pic>
      <p:sp>
        <p:nvSpPr>
          <p:cNvPr id="26" name="TextBox 25"/>
          <p:cNvSpPr txBox="1"/>
          <p:nvPr/>
        </p:nvSpPr>
        <p:spPr>
          <a:xfrm>
            <a:off x="655320" y="396240"/>
            <a:ext cx="16474440" cy="2554545"/>
          </a:xfrm>
          <a:prstGeom prst="rect">
            <a:avLst/>
          </a:prstGeom>
          <a:noFill/>
        </p:spPr>
        <p:txBody>
          <a:bodyPr wrap="square" rtlCol="0">
            <a:spAutoFit/>
          </a:bodyPr>
          <a:lstStyle/>
          <a:p>
            <a:pPr algn="l"/>
            <a:r>
              <a:rPr lang="en-US" sz="5500" b="1" dirty="0" smtClean="0">
                <a:solidFill>
                  <a:schemeClr val="bg1"/>
                </a:solidFill>
              </a:rPr>
              <a:t>Click to Edit Title</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a:p>
            <a:pPr algn="l"/>
            <a:endParaRPr lang="en-US" sz="3500" dirty="0">
              <a:solidFill>
                <a:schemeClr val="bg1"/>
              </a:solidFill>
            </a:endParaRPr>
          </a:p>
        </p:txBody>
      </p:sp>
    </p:spTree>
    <p:extLst>
      <p:ext uri="{BB962C8B-B14F-4D97-AF65-F5344CB8AC3E}">
        <p14:creationId xmlns:p14="http://schemas.microsoft.com/office/powerpoint/2010/main" val="371961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486645" y="24304452"/>
            <a:ext cx="13351515" cy="7072705"/>
          </a:xfrm>
          <a:prstGeom prst="rect">
            <a:avLst/>
          </a:prstGeom>
          <a:noFill/>
        </p:spPr>
        <p:txBody>
          <a:bodyPr wrap="square" rtlCol="0">
            <a:spAutoFit/>
          </a:bodyPr>
          <a:lstStyle/>
          <a:p>
            <a:r>
              <a:rPr lang="en-US" sz="2880" b="1" dirty="0" smtClean="0">
                <a:solidFill>
                  <a:srgbClr val="A21C30"/>
                </a:solidFill>
                <a:latin typeface="Arial Narrow" panose="020B0606020202030204" pitchFamily="34" charset="0"/>
                <a:ea typeface="Adobe Fan Heiti Std B" panose="020B0700000000000000" pitchFamily="34" charset="-128"/>
              </a:rPr>
              <a:t>CONCLUSIONS</a:t>
            </a:r>
          </a:p>
          <a:p>
            <a:pPr algn="ctr"/>
            <a:endParaRPr lang="en-US" sz="1800" b="1" dirty="0" smtClean="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smtClean="0">
                <a:latin typeface="Arial Narrow" panose="020B0606020202030204" pitchFamily="34" charset="0"/>
              </a:rPr>
              <a:t>TIPS: How to bring things in from Excel and Word</a:t>
            </a: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Excel</a:t>
            </a:r>
            <a:r>
              <a:rPr lang="en-US" sz="1800" dirty="0" smtClean="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smtClean="0">
                <a:latin typeface="Arial Narrow" panose="020B0606020202030204" pitchFamily="34" charset="0"/>
              </a:rPr>
              <a:t>Watch out</a:t>
            </a:r>
            <a:r>
              <a:rPr lang="en-US" sz="1800" dirty="0" smtClean="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Word</a:t>
            </a:r>
            <a:r>
              <a:rPr lang="en-US" sz="1800" dirty="0" smtClean="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Scans:</a:t>
            </a:r>
            <a:r>
              <a:rPr lang="en-US" sz="1800" dirty="0" smtClean="0">
                <a:latin typeface="Arial Narrow" panose="020B0606020202030204" pitchFamily="34" charset="0"/>
              </a:rPr>
              <a:t> we need images to be 100 dpi in their </a:t>
            </a:r>
            <a:r>
              <a:rPr lang="en-US" sz="1800" u="sng" dirty="0" smtClean="0">
                <a:latin typeface="Arial Narrow" panose="020B0606020202030204" pitchFamily="34" charset="0"/>
              </a:rPr>
              <a:t>final size</a:t>
            </a:r>
            <a:r>
              <a:rPr lang="en-US" sz="1800" dirty="0" smtClean="0">
                <a:latin typeface="Arial Narrow" panose="020B0606020202030204" pitchFamily="34" charset="0"/>
              </a:rPr>
              <a:t>, or use a rule of thumb of 2 to 4 megabytes of uncompressed .</a:t>
            </a:r>
            <a:r>
              <a:rPr lang="en-US" sz="1800" dirty="0" err="1" smtClean="0">
                <a:latin typeface="Arial Narrow" panose="020B0606020202030204" pitchFamily="34" charset="0"/>
              </a:rPr>
              <a:t>tif</a:t>
            </a:r>
            <a:r>
              <a:rPr lang="en-US" sz="1800" dirty="0" smtClean="0">
                <a:latin typeface="Arial Narrow" panose="020B0606020202030204" pitchFamily="34" charset="0"/>
              </a:rPr>
              <a:t> file per square foot of image..</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dirty="0" smtClean="0">
                <a:latin typeface="Arial Narrow" panose="020B0606020202030204" pitchFamily="34" charset="0"/>
              </a:rPr>
              <a:t>JPEG files are OK. If you are designing your poster on a PC and using digital pictures generated on a Mac, be sure to convert them to </a:t>
            </a:r>
            <a:r>
              <a:rPr lang="en-US" sz="1800" dirty="0" err="1" smtClean="0">
                <a:latin typeface="Arial Narrow" panose="020B0606020202030204" pitchFamily="34" charset="0"/>
              </a:rPr>
              <a:t>tif</a:t>
            </a:r>
            <a:r>
              <a:rPr lang="en-US" sz="1800" dirty="0" smtClean="0">
                <a:latin typeface="Arial Narrow" panose="020B0606020202030204" pitchFamily="34" charset="0"/>
              </a:rPr>
              <a:t> or jpg before bringing them into PowerPoint. PICT files will display but not print.</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Preview: </a:t>
            </a:r>
            <a:r>
              <a:rPr lang="en-US" sz="1800" dirty="0" smtClean="0">
                <a:latin typeface="Arial Narrow" panose="020B0606020202030204" pitchFamily="34" charset="0"/>
              </a:rPr>
              <a:t>to see your in poster in actual  size, go to view-zoom-200%. This is a good way to be sure your pictures are going to look OK.</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b="1" dirty="0">
              <a:latin typeface="Arial Narrow" panose="020B0606020202030204" pitchFamily="34" charset="0"/>
            </a:endParaRPr>
          </a:p>
          <a:p>
            <a:pPr defTabSz="881622">
              <a:lnSpc>
                <a:spcPct val="90000"/>
              </a:lnSpc>
            </a:pPr>
            <a:r>
              <a:rPr lang="en-US" sz="1800" b="1" dirty="0">
                <a:latin typeface="Arial Narrow" panose="020B0606020202030204" pitchFamily="34" charset="0"/>
              </a:rPr>
              <a:t>Scans:</a:t>
            </a:r>
            <a:r>
              <a:rPr lang="en-US" sz="1800" dirty="0">
                <a:latin typeface="Arial Narrow" panose="020B0606020202030204" pitchFamily="34" charset="0"/>
              </a:rPr>
              <a:t> we need images to be 100 dpi in their </a:t>
            </a:r>
            <a:r>
              <a:rPr lang="en-US" sz="1800" u="sng" dirty="0">
                <a:latin typeface="Arial Narrow" panose="020B0606020202030204" pitchFamily="34" charset="0"/>
              </a:rPr>
              <a:t>final size</a:t>
            </a:r>
            <a:r>
              <a:rPr lang="en-US" sz="1800" dirty="0">
                <a:latin typeface="Arial Narrow" panose="020B0606020202030204" pitchFamily="34" charset="0"/>
              </a:rPr>
              <a:t>, or use a rule of thumb of 2 to 4 megabytes of uncompressed .</a:t>
            </a:r>
            <a:r>
              <a:rPr lang="en-US" sz="1800" dirty="0" err="1">
                <a:latin typeface="Arial Narrow" panose="020B0606020202030204" pitchFamily="34" charset="0"/>
              </a:rPr>
              <a:t>tif</a:t>
            </a:r>
            <a:r>
              <a:rPr lang="en-US" sz="1800" dirty="0">
                <a:latin typeface="Arial Narrow" panose="020B0606020202030204" pitchFamily="34" charset="0"/>
              </a:rPr>
              <a:t> file per square foot of image..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JPEG files are OK. If you are designing your poster on a PC and using digital pictures generated on a Mac, be sure to convert them to </a:t>
            </a:r>
            <a:r>
              <a:rPr lang="en-US" sz="1800" dirty="0" err="1">
                <a:latin typeface="Arial Narrow" panose="020B0606020202030204" pitchFamily="34" charset="0"/>
              </a:rPr>
              <a:t>tif</a:t>
            </a:r>
            <a:r>
              <a:rPr lang="en-US" sz="1800" dirty="0">
                <a:latin typeface="Arial Narrow" panose="020B0606020202030204" pitchFamily="34" charset="0"/>
              </a:rPr>
              <a:t> or jpg before bringing them into PowerPoint. PICT files will display but not print.</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Preview: </a:t>
            </a:r>
            <a:r>
              <a:rPr lang="en-US" sz="1800" dirty="0">
                <a:latin typeface="Arial Narrow" panose="020B0606020202030204" pitchFamily="34" charset="0"/>
              </a:rPr>
              <a:t>to see your in poster in actual  size, go to view-zoom-200%. This is a good way to be sure your pictures are going to look OK.</a:t>
            </a:r>
          </a:p>
          <a:p>
            <a:pPr defTabSz="881622">
              <a:lnSpc>
                <a:spcPct val="90000"/>
              </a:lnSpc>
            </a:pPr>
            <a:endParaRPr lang="en-US" sz="1800" dirty="0">
              <a:latin typeface="Arial Narrow" panose="020B0606020202030204" pitchFamily="34" charset="0"/>
            </a:endParaRPr>
          </a:p>
        </p:txBody>
      </p:sp>
      <p:sp>
        <p:nvSpPr>
          <p:cNvPr id="11" name="TextBox 10"/>
          <p:cNvSpPr txBox="1"/>
          <p:nvPr/>
        </p:nvSpPr>
        <p:spPr>
          <a:xfrm>
            <a:off x="848759" y="4109786"/>
            <a:ext cx="5402001" cy="8568500"/>
          </a:xfrm>
          <a:prstGeom prst="rect">
            <a:avLst/>
          </a:prstGeom>
          <a:noFill/>
        </p:spPr>
        <p:txBody>
          <a:bodyPr wrap="square" rtlCol="0">
            <a:spAutoFit/>
          </a:bodyPr>
          <a:lstStyle/>
          <a:p>
            <a:r>
              <a:rPr lang="en-US" sz="2880" b="1" dirty="0">
                <a:solidFill>
                  <a:schemeClr val="bg1"/>
                </a:solidFill>
                <a:latin typeface="Arial Narrow" panose="020B0606020202030204" pitchFamily="34" charset="0"/>
                <a:ea typeface="Adobe Fan Heiti Std B" panose="020B0700000000000000" pitchFamily="34" charset="-128"/>
              </a:rPr>
              <a:t>ABSTRACT</a:t>
            </a:r>
          </a:p>
          <a:p>
            <a:pPr algn="ctr"/>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a:solidFill>
                  <a:schemeClr val="bg1"/>
                </a:solidFill>
                <a:latin typeface="Arial Narrow" panose="020B0606020202030204" pitchFamily="34" charset="0"/>
              </a:rPr>
              <a:t>TIPS: How to bring things in from Excel and Word</a:t>
            </a: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Excel</a:t>
            </a:r>
            <a:r>
              <a:rPr lang="en-US" sz="18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a:solidFill>
                  <a:schemeClr val="bg1"/>
                </a:solidFill>
                <a:latin typeface="Arial Narrow" panose="020B0606020202030204" pitchFamily="34" charset="0"/>
              </a:rPr>
              <a:t>Watch out</a:t>
            </a:r>
            <a:r>
              <a:rPr lang="en-US" sz="18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Word</a:t>
            </a:r>
            <a:r>
              <a:rPr lang="en-US" sz="18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Scans:</a:t>
            </a:r>
            <a:r>
              <a:rPr lang="en-US" sz="1800" dirty="0">
                <a:solidFill>
                  <a:schemeClr val="bg1"/>
                </a:solidFill>
                <a:latin typeface="Arial Narrow" panose="020B0606020202030204" pitchFamily="34" charset="0"/>
              </a:rPr>
              <a:t> we need images to be 100 dpi in their </a:t>
            </a:r>
            <a:r>
              <a:rPr lang="en-US" sz="1800" u="sng" dirty="0">
                <a:solidFill>
                  <a:schemeClr val="bg1"/>
                </a:solidFill>
                <a:latin typeface="Arial Narrow" panose="020B0606020202030204" pitchFamily="34" charset="0"/>
              </a:rPr>
              <a:t>final size</a:t>
            </a:r>
            <a:r>
              <a:rPr lang="en-US" sz="1800" dirty="0">
                <a:solidFill>
                  <a:schemeClr val="bg1"/>
                </a:solidFill>
                <a:latin typeface="Arial Narrow" panose="020B0606020202030204" pitchFamily="34" charset="0"/>
              </a:rPr>
              <a:t>, or use a rule of thumb of 2 to 4 megabytes of uncompressed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file per square foot of image..</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Preview: </a:t>
            </a:r>
            <a:r>
              <a:rPr lang="en-US" sz="1800" dirty="0">
                <a:solidFill>
                  <a:schemeClr val="bg1"/>
                </a:solidFill>
                <a:latin typeface="Arial Narrow" panose="020B0606020202030204" pitchFamily="34" charset="0"/>
              </a:rPr>
              <a:t>to see your in poster in actual  size, go to view-zoom-200%. This is a good way to be sure your pictures are going to look OK.</a:t>
            </a:r>
          </a:p>
        </p:txBody>
      </p:sp>
      <p:sp>
        <p:nvSpPr>
          <p:cNvPr id="12" name="TextBox 11"/>
          <p:cNvSpPr txBox="1"/>
          <p:nvPr/>
        </p:nvSpPr>
        <p:spPr>
          <a:xfrm>
            <a:off x="7972873" y="4109786"/>
            <a:ext cx="5830212" cy="3582519"/>
          </a:xfrm>
          <a:prstGeom prst="rect">
            <a:avLst/>
          </a:prstGeom>
          <a:noFill/>
        </p:spPr>
        <p:txBody>
          <a:bodyPr wrap="square" rtlCol="0">
            <a:spAutoFit/>
          </a:bodyPr>
          <a:lstStyle/>
          <a:p>
            <a:pPr defTabSz="3426086"/>
            <a:r>
              <a:rPr lang="en-US" sz="2880" b="1" dirty="0" smtClean="0">
                <a:solidFill>
                  <a:srgbClr val="9D2235"/>
                </a:solidFill>
                <a:latin typeface="Arial Narrow" panose="020B0606020202030204" pitchFamily="34" charset="0"/>
                <a:ea typeface="Adobe Fan Heiti Std B" panose="020B0700000000000000" pitchFamily="34" charset="-128"/>
              </a:rPr>
              <a:t>METHODS</a:t>
            </a:r>
            <a:endParaRPr lang="en-US" sz="288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1800" dirty="0" err="1">
                <a:latin typeface="Arial Narrow" panose="020B0606020202030204" pitchFamily="34" charset="0"/>
                <a:ea typeface="Adobe Fan Heiti Std B" panose="020B0700000000000000" pitchFamily="34" charset="-128"/>
              </a:rPr>
              <a:t>lsjdfASDJ</a:t>
            </a:r>
            <a:r>
              <a:rPr lang="en-US" sz="18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17" name="TextBox 16"/>
          <p:cNvSpPr txBox="1"/>
          <p:nvPr/>
        </p:nvSpPr>
        <p:spPr>
          <a:xfrm>
            <a:off x="15046498" y="14577623"/>
            <a:ext cx="5502340" cy="8413393"/>
          </a:xfrm>
          <a:prstGeom prst="rect">
            <a:avLst/>
          </a:prstGeom>
          <a:noFill/>
        </p:spPr>
        <p:txBody>
          <a:bodyPr wrap="square" rtlCol="0">
            <a:spAutoFit/>
          </a:bodyPr>
          <a:lstStyle/>
          <a:p>
            <a:pPr defTabSz="881622">
              <a:lnSpc>
                <a:spcPct val="90000"/>
              </a:lnSpc>
            </a:pPr>
            <a:r>
              <a:rPr lang="en-US" sz="1800" dirty="0" smtClean="0">
                <a:latin typeface="Arial Narrow" panose="020B0606020202030204" pitchFamily="34" charset="0"/>
              </a:rPr>
              <a:t>S</a:t>
            </a:r>
            <a:r>
              <a:rPr lang="en-US" sz="1800" dirty="0">
                <a:latin typeface="Arial Narrow" panose="020B0606020202030204" pitchFamily="34" charset="0"/>
              </a:rPr>
              <a:t>: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a:t>
            </a:r>
            <a:r>
              <a:rPr lang="en-US" sz="1800" dirty="0" smtClean="0">
                <a:latin typeface="Arial Narrow" panose="020B0606020202030204" pitchFamily="34" charset="0"/>
              </a:rPr>
              <a:t>you</a:t>
            </a: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r>
              <a:rPr lang="en-US" sz="2880" b="1" dirty="0">
                <a:solidFill>
                  <a:srgbClr val="9D2235"/>
                </a:solidFill>
                <a:latin typeface="Arial Narrow" panose="020B0606020202030204" pitchFamily="34" charset="0"/>
              </a:rPr>
              <a:t>ACKNOWLEDGEMENTS</a:t>
            </a:r>
          </a:p>
          <a:p>
            <a:pPr algn="ctr" defTabSz="881622">
              <a:lnSpc>
                <a:spcPct val="90000"/>
              </a:lnSpc>
            </a:pPr>
            <a:endParaRPr lang="en-US" sz="1800" b="1" dirty="0">
              <a:latin typeface="Arial Narrow" panose="020B0606020202030204" pitchFamily="34" charset="0"/>
            </a:endParaRPr>
          </a:p>
          <a:p>
            <a:pPr defTabSz="3426086"/>
            <a:r>
              <a:rPr lang="en-US" sz="1800" dirty="0">
                <a:latin typeface="Arial Narrow" panose="020B0606020202030204" pitchFamily="34" charset="0"/>
                <a:ea typeface="Adobe Fan Heiti Std B" panose="020B0700000000000000" pitchFamily="34" charset="-128"/>
              </a:rPr>
              <a:t>Arial type face size 10   </a:t>
            </a:r>
            <a:r>
              <a:rPr lang="en-US" sz="1800" dirty="0" err="1">
                <a:latin typeface="Arial Narrow" panose="020B0606020202030204" pitchFamily="34" charset="0"/>
                <a:ea typeface="Adobe Fan Heiti Std B" panose="020B0700000000000000" pitchFamily="34" charset="-128"/>
              </a:rPr>
              <a:t>lsalsdfjasldfalsdha</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JASDajkdASDK’asd</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kl’Aksda’SDKA’sdk</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a’sdkSDKA;lsdjka;lsjdfASDJ</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al;sdjl;aSJDAl;jksdaLJSD;alsjd;Aljs</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d;lasdj;aLJDAljdal;jdaLJDAL;sjd;aLDJA</a:t>
            </a:r>
            <a:r>
              <a:rPr lang="en-US" sz="1800" dirty="0">
                <a:latin typeface="Arial Narrow" panose="020B0606020202030204" pitchFamily="34" charset="0"/>
                <a:ea typeface="Adobe Fan Heiti Std B" panose="020B0700000000000000" pitchFamily="34" charset="-128"/>
              </a:rPr>
              <a:t> ;ljd;aljdALJSDALJSDALJSDAljdajdJD;aljsdl;ajsd;aljsdaLJDAljdaLDJAljsdaL;JD;Aljsd;alJD;LAjdaLJDAL;JDL;AJSDJDAljd;JD;LNVCNZVCLN</a:t>
            </a:r>
            <a:endParaRPr lang="en-US" sz="1800" dirty="0"/>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pic>
        <p:nvPicPr>
          <p:cNvPr id="19" name="Picture 18"/>
          <p:cNvPicPr>
            <a:picLocks noChangeAspect="1"/>
          </p:cNvPicPr>
          <p:nvPr/>
        </p:nvPicPr>
        <p:blipFill>
          <a:blip r:embed="rId2"/>
          <a:stretch>
            <a:fillRect/>
          </a:stretch>
        </p:blipFill>
        <p:spPr>
          <a:xfrm>
            <a:off x="7795373" y="8531379"/>
            <a:ext cx="4990956" cy="3087751"/>
          </a:xfrm>
          <a:prstGeom prst="rect">
            <a:avLst/>
          </a:prstGeom>
        </p:spPr>
      </p:pic>
      <p:pic>
        <p:nvPicPr>
          <p:cNvPr id="20" name="Picture 19"/>
          <p:cNvPicPr>
            <a:picLocks noChangeAspect="1"/>
          </p:cNvPicPr>
          <p:nvPr/>
        </p:nvPicPr>
        <p:blipFill>
          <a:blip r:embed="rId3"/>
          <a:stretch>
            <a:fillRect/>
          </a:stretch>
        </p:blipFill>
        <p:spPr>
          <a:xfrm>
            <a:off x="8064595" y="18686202"/>
            <a:ext cx="4744883" cy="3187624"/>
          </a:xfrm>
          <a:prstGeom prst="rect">
            <a:avLst/>
          </a:prstGeom>
        </p:spPr>
      </p:pic>
      <p:pic>
        <p:nvPicPr>
          <p:cNvPr id="21" name="Picture 20"/>
          <p:cNvPicPr>
            <a:picLocks noChangeAspect="1"/>
          </p:cNvPicPr>
          <p:nvPr/>
        </p:nvPicPr>
        <p:blipFill>
          <a:blip r:embed="rId4"/>
          <a:stretch>
            <a:fillRect/>
          </a:stretch>
        </p:blipFill>
        <p:spPr>
          <a:xfrm>
            <a:off x="979388" y="13582751"/>
            <a:ext cx="4630011" cy="3101193"/>
          </a:xfrm>
          <a:prstGeom prst="rect">
            <a:avLst/>
          </a:prstGeom>
        </p:spPr>
      </p:pic>
      <p:sp>
        <p:nvSpPr>
          <p:cNvPr id="22" name="TextBox 21"/>
          <p:cNvSpPr txBox="1"/>
          <p:nvPr/>
        </p:nvSpPr>
        <p:spPr>
          <a:xfrm>
            <a:off x="848759" y="17292455"/>
            <a:ext cx="5215986" cy="4413516"/>
          </a:xfrm>
          <a:prstGeom prst="rect">
            <a:avLst/>
          </a:prstGeom>
          <a:noFill/>
        </p:spPr>
        <p:txBody>
          <a:bodyPr wrap="square" rtlCol="0">
            <a:spAutoFit/>
          </a:bodyPr>
          <a:lstStyle/>
          <a:p>
            <a:pPr defTabSz="3426086"/>
            <a:r>
              <a:rPr lang="en-US" sz="2880" b="1" dirty="0">
                <a:solidFill>
                  <a:schemeClr val="bg1"/>
                </a:solidFill>
                <a:latin typeface="Arial Narrow" panose="020B0606020202030204" pitchFamily="34" charset="0"/>
                <a:ea typeface="Adobe Fan Heiti Std B" panose="020B0700000000000000" pitchFamily="34" charset="-128"/>
              </a:rPr>
              <a:t>BACKGROUND </a:t>
            </a:r>
          </a:p>
          <a:p>
            <a:pPr algn="ctr" defTabSz="3426086"/>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a:t>
            </a:r>
            <a:r>
              <a:rPr lang="en-US" sz="1800" dirty="0" err="1">
                <a:solidFill>
                  <a:schemeClr val="bg1"/>
                </a:solidFill>
                <a:latin typeface="Arial Narrow" panose="020B0606020202030204" pitchFamily="34" charset="0"/>
                <a:ea typeface="Adobe Fan Heiti Std B" panose="020B0700000000000000" pitchFamily="34" charset="-128"/>
              </a:rPr>
              <a:t>L;N;lsjdfASDJal;sdjl</a:t>
            </a:r>
            <a:r>
              <a:rPr lang="en-US" sz="1800" dirty="0">
                <a:solidFill>
                  <a:schemeClr val="bg1"/>
                </a:solidFill>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p>
          <a:p>
            <a:pPr defTabSz="3426086"/>
            <a:endParaRPr lang="en-US" sz="1800"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smtClean="0">
                <a:solidFill>
                  <a:schemeClr val="bg1"/>
                </a:solidFill>
                <a:latin typeface="Arial Narrow" panose="020B0606020202030204" pitchFamily="34" charset="0"/>
                <a:ea typeface="Adobe Fan Heiti Std B" panose="020B0700000000000000" pitchFamily="34" charset="-128"/>
              </a:rPr>
              <a:t>;</a:t>
            </a:r>
            <a:endParaRPr lang="en-US" sz="1800" dirty="0">
              <a:solidFill>
                <a:schemeClr val="bg1"/>
              </a:solidFill>
              <a:latin typeface="Arial Narrow" panose="020B0606020202030204" pitchFamily="34" charset="0"/>
              <a:ea typeface="Adobe Fan Heiti Std B" panose="020B0700000000000000" pitchFamily="34" charset="-128"/>
            </a:endParaRPr>
          </a:p>
          <a:p>
            <a:pPr defTabSz="3426086"/>
            <a:endParaRPr lang="en-US" sz="1800" dirty="0">
              <a:solidFill>
                <a:schemeClr val="bg1"/>
              </a:solidFill>
              <a:latin typeface="Arial Narrow" panose="020B0606020202030204" pitchFamily="34" charset="0"/>
              <a:ea typeface="Adobe Fan Heiti Std B" panose="020B0700000000000000" pitchFamily="34" charset="-128"/>
            </a:endParaRPr>
          </a:p>
        </p:txBody>
      </p:sp>
      <p:sp>
        <p:nvSpPr>
          <p:cNvPr id="23" name="TextBox 22"/>
          <p:cNvSpPr txBox="1"/>
          <p:nvPr/>
        </p:nvSpPr>
        <p:spPr>
          <a:xfrm>
            <a:off x="7974170" y="12232533"/>
            <a:ext cx="5147795" cy="5975803"/>
          </a:xfrm>
          <a:prstGeom prst="rect">
            <a:avLst/>
          </a:prstGeom>
          <a:noFill/>
        </p:spPr>
        <p:txBody>
          <a:bodyPr wrap="square" rtlCol="0">
            <a:spAutoFit/>
          </a:bodyPr>
          <a:lstStyle/>
          <a:p>
            <a:pPr defTabSz="881622">
              <a:lnSpc>
                <a:spcPct val="90000"/>
              </a:lnSpc>
            </a:pPr>
            <a:r>
              <a:rPr lang="en-US" sz="288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18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24" name="Rectangle 23"/>
          <p:cNvSpPr/>
          <p:nvPr/>
        </p:nvSpPr>
        <p:spPr>
          <a:xfrm>
            <a:off x="15121815" y="4150319"/>
            <a:ext cx="5351706" cy="10015049"/>
          </a:xfrm>
          <a:prstGeom prst="rect">
            <a:avLst/>
          </a:prstGeom>
        </p:spPr>
        <p:txBody>
          <a:bodyPr wrap="square">
            <a:spAutoFit/>
          </a:bodyPr>
          <a:lstStyle/>
          <a:p>
            <a:r>
              <a:rPr lang="en-US" sz="2880" b="1" dirty="0" smtClean="0">
                <a:solidFill>
                  <a:srgbClr val="C00000"/>
                </a:solidFill>
                <a:latin typeface="Arial Narrow" panose="020B0606020202030204" pitchFamily="34" charset="0"/>
                <a:ea typeface="Adobe Fan Heiti Std B" panose="020B0700000000000000" pitchFamily="34" charset="-128"/>
              </a:rPr>
              <a:t>CONCLUSIONS</a:t>
            </a:r>
          </a:p>
          <a:p>
            <a:pPr algn="ctr"/>
            <a:endParaRPr lang="en-US" sz="2000" b="1" dirty="0" smtClean="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smtClean="0">
                <a:latin typeface="Arial Narrow" panose="020B0606020202030204" pitchFamily="34" charset="0"/>
              </a:rPr>
              <a:t>TIPS: How to bring things in from Excel and Word</a:t>
            </a: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Excel</a:t>
            </a:r>
            <a:r>
              <a:rPr lang="en-US" sz="2000" dirty="0" smtClean="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smtClean="0">
                <a:latin typeface="Arial Narrow" panose="020B0606020202030204" pitchFamily="34" charset="0"/>
              </a:rPr>
              <a:t>Watch out</a:t>
            </a:r>
            <a:r>
              <a:rPr lang="en-US" sz="2000" dirty="0" smtClean="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Word</a:t>
            </a:r>
            <a:r>
              <a:rPr lang="en-US" sz="2000" dirty="0" smtClean="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Scans:</a:t>
            </a:r>
            <a:r>
              <a:rPr lang="en-US" sz="2000" dirty="0" smtClean="0">
                <a:latin typeface="Arial Narrow" panose="020B0606020202030204" pitchFamily="34" charset="0"/>
              </a:rPr>
              <a:t> we need images to be 100 dpi in their </a:t>
            </a:r>
            <a:r>
              <a:rPr lang="en-US" sz="2000" u="sng" dirty="0" smtClean="0">
                <a:latin typeface="Arial Narrow" panose="020B0606020202030204" pitchFamily="34" charset="0"/>
              </a:rPr>
              <a:t>final size</a:t>
            </a:r>
            <a:r>
              <a:rPr lang="en-US" sz="2000" dirty="0" smtClean="0">
                <a:latin typeface="Arial Narrow" panose="020B0606020202030204" pitchFamily="34" charset="0"/>
              </a:rPr>
              <a:t>, or use a rule of thumb of 2 to 4 megabytes of uncompressed .</a:t>
            </a:r>
            <a:r>
              <a:rPr lang="en-US" sz="2000" dirty="0" err="1" smtClean="0">
                <a:latin typeface="Arial Narrow" panose="020B0606020202030204" pitchFamily="34" charset="0"/>
              </a:rPr>
              <a:t>tif</a:t>
            </a:r>
            <a:r>
              <a:rPr lang="en-US" sz="2000" dirty="0" smtClean="0">
                <a:latin typeface="Arial Narrow" panose="020B0606020202030204" pitchFamily="34" charset="0"/>
              </a:rPr>
              <a:t> file per square foot of image..</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dirty="0" smtClean="0">
                <a:latin typeface="Arial Narrow" panose="020B0606020202030204" pitchFamily="34" charset="0"/>
              </a:rPr>
              <a:t>JPEG files are OK. If you are designing your poster on a PC and using digital pictures generated on a Mac, be sure to convert them to </a:t>
            </a:r>
            <a:r>
              <a:rPr lang="en-US" sz="2000" dirty="0" err="1" smtClean="0">
                <a:latin typeface="Arial Narrow" panose="020B0606020202030204" pitchFamily="34" charset="0"/>
              </a:rPr>
              <a:t>tif</a:t>
            </a:r>
            <a:r>
              <a:rPr lang="en-US" sz="2000" dirty="0" smtClean="0">
                <a:latin typeface="Arial Narrow" panose="020B0606020202030204" pitchFamily="34" charset="0"/>
              </a:rPr>
              <a:t> or jpg before bringing them into PowerPoint. PICT files will display but not print.</a:t>
            </a:r>
          </a:p>
          <a:p>
            <a:pPr defTabSz="881622">
              <a:lnSpc>
                <a:spcPct val="90000"/>
              </a:lnSpc>
            </a:pPr>
            <a:endParaRPr lang="en-US" sz="2000" dirty="0" smtClean="0">
              <a:latin typeface="Arial Narrow" panose="020B0606020202030204" pitchFamily="34" charset="0"/>
            </a:endParaRPr>
          </a:p>
          <a:p>
            <a:pPr defTabSz="881622">
              <a:lnSpc>
                <a:spcPct val="90000"/>
              </a:lnSpc>
            </a:pPr>
            <a:r>
              <a:rPr lang="en-US" sz="2000" b="1" dirty="0" smtClean="0">
                <a:latin typeface="Arial Narrow" panose="020B0606020202030204" pitchFamily="34" charset="0"/>
              </a:rPr>
              <a:t>Preview: </a:t>
            </a:r>
            <a:r>
              <a:rPr lang="en-US" sz="2000" dirty="0" smtClean="0">
                <a:latin typeface="Arial Narrow" panose="020B0606020202030204" pitchFamily="34" charset="0"/>
              </a:rPr>
              <a:t>to see your in poster in actual  size, go to view-zoom-200%. This is a good way to be sure your pictures are going to look OK.</a:t>
            </a:r>
            <a:endParaRPr lang="en-US" sz="2000" dirty="0">
              <a:latin typeface="Arial Narrow" panose="020B0606020202030204" pitchFamily="34" charset="0"/>
            </a:endParaRPr>
          </a:p>
        </p:txBody>
      </p:sp>
      <p:sp>
        <p:nvSpPr>
          <p:cNvPr id="25" name="TextBox 24"/>
          <p:cNvSpPr txBox="1"/>
          <p:nvPr/>
        </p:nvSpPr>
        <p:spPr>
          <a:xfrm>
            <a:off x="853612" y="21500744"/>
            <a:ext cx="5502340" cy="8125301"/>
          </a:xfrm>
          <a:prstGeom prst="rect">
            <a:avLst/>
          </a:prstGeom>
          <a:noFill/>
        </p:spPr>
        <p:txBody>
          <a:bodyPr wrap="square" rtlCol="0">
            <a:spAutoFit/>
          </a:bodyPr>
          <a:lstStyle/>
          <a:p>
            <a:pPr defTabSz="3426086"/>
            <a:r>
              <a:rPr lang="en-US" sz="1800" dirty="0" smtClean="0">
                <a:solidFill>
                  <a:schemeClr val="bg1"/>
                </a:solidFill>
                <a:latin typeface="Arial Narrow" panose="020B0606020202030204" pitchFamily="34" charset="0"/>
                <a:ea typeface="Adobe Fan Heiti Std B" panose="020B0700000000000000" pitchFamily="34" charset="-128"/>
              </a:rPr>
              <a:t>Arial </a:t>
            </a:r>
            <a:r>
              <a:rPr lang="en-US" sz="1800" dirty="0">
                <a:solidFill>
                  <a:schemeClr val="bg1"/>
                </a:solidFill>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smtClean="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13" name="TextBox 12"/>
          <p:cNvSpPr txBox="1"/>
          <p:nvPr/>
        </p:nvSpPr>
        <p:spPr>
          <a:xfrm>
            <a:off x="655320" y="396240"/>
            <a:ext cx="16474440" cy="2554545"/>
          </a:xfrm>
          <a:prstGeom prst="rect">
            <a:avLst/>
          </a:prstGeom>
          <a:noFill/>
        </p:spPr>
        <p:txBody>
          <a:bodyPr wrap="square" rtlCol="0">
            <a:spAutoFit/>
          </a:bodyPr>
          <a:lstStyle/>
          <a:p>
            <a:pPr algn="l"/>
            <a:r>
              <a:rPr lang="en-US" sz="5500" b="1" dirty="0" smtClean="0">
                <a:solidFill>
                  <a:schemeClr val="bg1"/>
                </a:solidFill>
              </a:rPr>
              <a:t>Click to Edit Title</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a:p>
            <a:pPr algn="l"/>
            <a:endParaRPr lang="en-US" sz="3500" dirty="0">
              <a:solidFill>
                <a:schemeClr val="bg1"/>
              </a:solidFill>
            </a:endParaRPr>
          </a:p>
        </p:txBody>
      </p:sp>
    </p:spTree>
    <p:extLst>
      <p:ext uri="{BB962C8B-B14F-4D97-AF65-F5344CB8AC3E}">
        <p14:creationId xmlns:p14="http://schemas.microsoft.com/office/powerpoint/2010/main" val="1804556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1141" y="3732693"/>
            <a:ext cx="5123602" cy="9067098"/>
          </a:xfrm>
          <a:prstGeom prst="rect">
            <a:avLst/>
          </a:prstGeom>
          <a:noFill/>
        </p:spPr>
        <p:txBody>
          <a:bodyPr wrap="square" rtlCol="0">
            <a:spAutoFit/>
          </a:bodyPr>
          <a:lstStyle/>
          <a:p>
            <a:r>
              <a:rPr lang="en-US" sz="2880" b="1" dirty="0">
                <a:solidFill>
                  <a:schemeClr val="bg1"/>
                </a:solidFill>
                <a:latin typeface="Arial Narrow" panose="020B0606020202030204" pitchFamily="34" charset="0"/>
                <a:ea typeface="Adobe Fan Heiti Std B" panose="020B0700000000000000" pitchFamily="34" charset="-128"/>
              </a:rPr>
              <a:t>ABSTRACT</a:t>
            </a:r>
          </a:p>
          <a:p>
            <a:pPr algn="ctr"/>
            <a:endParaRPr lang="en-US" sz="1800" b="1" dirty="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a:solidFill>
                  <a:schemeClr val="bg1"/>
                </a:solidFill>
                <a:latin typeface="Arial Narrow" panose="020B0606020202030204" pitchFamily="34" charset="0"/>
              </a:rPr>
              <a:t>TIPS: How to bring things in from Excel and Word</a:t>
            </a: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Excel</a:t>
            </a:r>
            <a:r>
              <a:rPr lang="en-US" sz="18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a:solidFill>
                  <a:schemeClr val="bg1"/>
                </a:solidFill>
                <a:latin typeface="Arial Narrow" panose="020B0606020202030204" pitchFamily="34" charset="0"/>
              </a:rPr>
              <a:t>Watch out</a:t>
            </a:r>
            <a:r>
              <a:rPr lang="en-US" sz="18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Word</a:t>
            </a:r>
            <a:r>
              <a:rPr lang="en-US" sz="18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Scans:</a:t>
            </a:r>
            <a:r>
              <a:rPr lang="en-US" sz="1800" dirty="0">
                <a:solidFill>
                  <a:schemeClr val="bg1"/>
                </a:solidFill>
                <a:latin typeface="Arial Narrow" panose="020B0606020202030204" pitchFamily="34" charset="0"/>
              </a:rPr>
              <a:t> we need images to be 100 dpi in their </a:t>
            </a:r>
            <a:r>
              <a:rPr lang="en-US" sz="1800" u="sng" dirty="0">
                <a:solidFill>
                  <a:schemeClr val="bg1"/>
                </a:solidFill>
                <a:latin typeface="Arial Narrow" panose="020B0606020202030204" pitchFamily="34" charset="0"/>
              </a:rPr>
              <a:t>final size</a:t>
            </a:r>
            <a:r>
              <a:rPr lang="en-US" sz="1800" dirty="0">
                <a:solidFill>
                  <a:schemeClr val="bg1"/>
                </a:solidFill>
                <a:latin typeface="Arial Narrow" panose="020B0606020202030204" pitchFamily="34" charset="0"/>
              </a:rPr>
              <a:t>, or use a rule of thumb of 2 to 4 megabytes of uncompressed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file per square foot of image..</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1800" dirty="0" err="1">
                <a:solidFill>
                  <a:schemeClr val="bg1"/>
                </a:solidFill>
                <a:latin typeface="Arial Narrow" panose="020B0606020202030204" pitchFamily="34" charset="0"/>
              </a:rPr>
              <a:t>tif</a:t>
            </a:r>
            <a:r>
              <a:rPr lang="en-US" sz="18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1800" dirty="0">
              <a:solidFill>
                <a:schemeClr val="bg1"/>
              </a:solidFill>
              <a:latin typeface="Arial Narrow" panose="020B0606020202030204" pitchFamily="34" charset="0"/>
            </a:endParaRPr>
          </a:p>
          <a:p>
            <a:pPr defTabSz="881622">
              <a:lnSpc>
                <a:spcPct val="90000"/>
              </a:lnSpc>
            </a:pPr>
            <a:r>
              <a:rPr lang="en-US" sz="1800" b="1" dirty="0">
                <a:solidFill>
                  <a:schemeClr val="bg1"/>
                </a:solidFill>
                <a:latin typeface="Arial Narrow" panose="020B0606020202030204" pitchFamily="34" charset="0"/>
              </a:rPr>
              <a:t>Preview: </a:t>
            </a:r>
            <a:r>
              <a:rPr lang="en-US" sz="1800" dirty="0">
                <a:solidFill>
                  <a:schemeClr val="bg1"/>
                </a:solidFill>
                <a:latin typeface="Arial Narrow" panose="020B0606020202030204" pitchFamily="34" charset="0"/>
              </a:rPr>
              <a:t>to see your in poster in actual  size, go to view-zoom-200%. This is a good way to be sure your pictures are going to look OK.</a:t>
            </a:r>
          </a:p>
        </p:txBody>
      </p:sp>
      <p:sp>
        <p:nvSpPr>
          <p:cNvPr id="15" name="TextBox 14"/>
          <p:cNvSpPr txBox="1"/>
          <p:nvPr/>
        </p:nvSpPr>
        <p:spPr>
          <a:xfrm>
            <a:off x="7842245" y="4109786"/>
            <a:ext cx="4813456" cy="9842694"/>
          </a:xfrm>
          <a:prstGeom prst="rect">
            <a:avLst/>
          </a:prstGeom>
          <a:noFill/>
        </p:spPr>
        <p:txBody>
          <a:bodyPr wrap="square" rtlCol="0">
            <a:spAutoFit/>
          </a:bodyPr>
          <a:lstStyle/>
          <a:p>
            <a:pPr defTabSz="3426086"/>
            <a:r>
              <a:rPr lang="en-US" sz="288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a:t>
            </a:r>
            <a:r>
              <a:rPr lang="en-US" sz="1800" dirty="0" err="1">
                <a:latin typeface="Arial Narrow" panose="020B0606020202030204" pitchFamily="34" charset="0"/>
                <a:ea typeface="Adobe Fan Heiti Std B" panose="020B0700000000000000" pitchFamily="34" charset="-128"/>
              </a:rPr>
              <a:t>L;N;lsjdfASDJal;sdjl</a:t>
            </a:r>
            <a:r>
              <a:rPr lang="en-US" sz="1800" dirty="0">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r>
              <a:rPr lang="en-US" sz="2880" b="1" dirty="0">
                <a:solidFill>
                  <a:srgbClr val="9D2235"/>
                </a:solidFill>
                <a:latin typeface="Arial Narrow" panose="020B0606020202030204" pitchFamily="34" charset="0"/>
                <a:ea typeface="Adobe Fan Heiti Std B" panose="020B0700000000000000" pitchFamily="34" charset="-128"/>
              </a:rPr>
              <a:t>METHODS</a:t>
            </a:r>
          </a:p>
          <a:p>
            <a:pPr algn="ctr" defTabSz="3426086"/>
            <a:endParaRPr lang="en-US" sz="1800" b="1" dirty="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1800" dirty="0" err="1">
                <a:latin typeface="Arial Narrow" panose="020B0606020202030204" pitchFamily="34" charset="0"/>
                <a:ea typeface="Adobe Fan Heiti Std B" panose="020B0700000000000000" pitchFamily="34" charset="-128"/>
              </a:rPr>
              <a:t>lsjdfASDJ</a:t>
            </a:r>
            <a:r>
              <a:rPr lang="en-US" sz="18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16" name="TextBox 15"/>
          <p:cNvSpPr txBox="1"/>
          <p:nvPr/>
        </p:nvSpPr>
        <p:spPr>
          <a:xfrm>
            <a:off x="15224060" y="13342880"/>
            <a:ext cx="5147795" cy="9089283"/>
          </a:xfrm>
          <a:prstGeom prst="rect">
            <a:avLst/>
          </a:prstGeom>
          <a:noFill/>
        </p:spPr>
        <p:txBody>
          <a:bodyPr wrap="square" rtlCol="0">
            <a:spAutoFit/>
          </a:bodyPr>
          <a:lstStyle/>
          <a:p>
            <a:pPr defTabSz="881622">
              <a:lnSpc>
                <a:spcPct val="90000"/>
              </a:lnSpc>
            </a:pPr>
            <a:r>
              <a:rPr lang="en-US" sz="288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18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r>
              <a:rPr lang="en-US" sz="2880" b="1" dirty="0">
                <a:solidFill>
                  <a:srgbClr val="9D2235"/>
                </a:solidFill>
                <a:latin typeface="Arial Narrow" panose="020B0606020202030204" pitchFamily="34" charset="0"/>
              </a:rPr>
              <a:t>ACKNOWLEDGEMENTS</a:t>
            </a:r>
          </a:p>
          <a:p>
            <a:pPr algn="ctr" defTabSz="881622">
              <a:lnSpc>
                <a:spcPct val="90000"/>
              </a:lnSpc>
            </a:pPr>
            <a:endParaRPr lang="en-US" sz="1800" b="1" dirty="0">
              <a:latin typeface="Arial Narrow" panose="020B0606020202030204" pitchFamily="34" charset="0"/>
            </a:endParaRPr>
          </a:p>
          <a:p>
            <a:pPr defTabSz="3426086"/>
            <a:r>
              <a:rPr lang="en-US" sz="1800" dirty="0">
                <a:latin typeface="Arial Narrow" panose="020B0606020202030204" pitchFamily="34" charset="0"/>
                <a:ea typeface="Adobe Fan Heiti Std B" panose="020B0700000000000000" pitchFamily="34" charset="-128"/>
              </a:rPr>
              <a:t>Arial type face size 10   </a:t>
            </a:r>
            <a:r>
              <a:rPr lang="en-US" sz="1800" dirty="0" err="1">
                <a:latin typeface="Arial Narrow" panose="020B0606020202030204" pitchFamily="34" charset="0"/>
                <a:ea typeface="Adobe Fan Heiti Std B" panose="020B0700000000000000" pitchFamily="34" charset="-128"/>
              </a:rPr>
              <a:t>lsalsdfjasldfalsdha</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JASDajkdASDK’asd</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kl’Aksda’SDKA’sdk</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a’sdkSDKA;lsdjka;lsjdfASDJ</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al;sdjl;aSJDAl;jksdaLJSD;alsjd;Aljs</a:t>
            </a:r>
            <a:r>
              <a:rPr lang="en-US" sz="1800" dirty="0">
                <a:latin typeface="Arial Narrow" panose="020B0606020202030204" pitchFamily="34" charset="0"/>
                <a:ea typeface="Adobe Fan Heiti Std B" panose="020B0700000000000000" pitchFamily="34" charset="-128"/>
              </a:rPr>
              <a:t> </a:t>
            </a:r>
            <a:r>
              <a:rPr lang="en-US" sz="1800" dirty="0" err="1">
                <a:latin typeface="Arial Narrow" panose="020B0606020202030204" pitchFamily="34" charset="0"/>
                <a:ea typeface="Adobe Fan Heiti Std B" panose="020B0700000000000000" pitchFamily="34" charset="-128"/>
              </a:rPr>
              <a:t>d;lasdj;aLJDAljdal;jdaLJDAL;sjd;aLDJA</a:t>
            </a:r>
            <a:r>
              <a:rPr lang="en-US" sz="1800" dirty="0">
                <a:latin typeface="Arial Narrow" panose="020B0606020202030204" pitchFamily="34" charset="0"/>
                <a:ea typeface="Adobe Fan Heiti Std B" panose="020B0700000000000000" pitchFamily="34" charset="-128"/>
              </a:rPr>
              <a:t> ;ljd;aljdALJSDALJSDALJSDAljdajdJD;aljsdl;ajsd;aljsdaLJDAljdaLDJAljsdaL;JD;Aljsd;alJD;LAjdaLJDAL;JDL;AJSDJDAljd;JD;LNVCNZVCLN</a:t>
            </a:r>
            <a:endParaRPr lang="en-US" sz="1800" dirty="0"/>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17" name="TextBox 16"/>
          <p:cNvSpPr txBox="1"/>
          <p:nvPr/>
        </p:nvSpPr>
        <p:spPr>
          <a:xfrm>
            <a:off x="15224060" y="4050355"/>
            <a:ext cx="4864896" cy="9510296"/>
          </a:xfrm>
          <a:prstGeom prst="rect">
            <a:avLst/>
          </a:prstGeom>
          <a:noFill/>
        </p:spPr>
        <p:txBody>
          <a:bodyPr wrap="square" rtlCol="0">
            <a:spAutoFit/>
          </a:bodyPr>
          <a:lstStyle/>
          <a:p>
            <a:pPr defTabSz="3426086"/>
            <a:r>
              <a:rPr lang="en-US" sz="1800" dirty="0" smtClean="0">
                <a:latin typeface="Arial Narrow" panose="020B0606020202030204" pitchFamily="34" charset="0"/>
                <a:ea typeface="Adobe Fan Heiti Std B" panose="020B0700000000000000" pitchFamily="34" charset="-128"/>
              </a:rPr>
              <a:t>Arial </a:t>
            </a:r>
            <a:r>
              <a:rPr lang="en-US" sz="18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latin typeface="Arial Narrow" panose="020B0606020202030204" pitchFamily="34" charset="0"/>
              <a:ea typeface="Adobe Fan Heiti Std B" panose="020B0700000000000000" pitchFamily="34" charset="-128"/>
            </a:endParaRPr>
          </a:p>
          <a:p>
            <a:pPr defTabSz="3426086"/>
            <a:r>
              <a:rPr lang="en-US" sz="18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18" name="Picture 17"/>
          <p:cNvPicPr>
            <a:picLocks noChangeAspect="1"/>
          </p:cNvPicPr>
          <p:nvPr/>
        </p:nvPicPr>
        <p:blipFill>
          <a:blip r:embed="rId2"/>
          <a:stretch>
            <a:fillRect/>
          </a:stretch>
        </p:blipFill>
        <p:spPr>
          <a:xfrm>
            <a:off x="7842245" y="7854123"/>
            <a:ext cx="3352226" cy="2073919"/>
          </a:xfrm>
          <a:prstGeom prst="rect">
            <a:avLst/>
          </a:prstGeom>
        </p:spPr>
      </p:pic>
      <p:sp>
        <p:nvSpPr>
          <p:cNvPr id="19" name="TextBox 18"/>
          <p:cNvSpPr txBox="1"/>
          <p:nvPr/>
        </p:nvSpPr>
        <p:spPr>
          <a:xfrm>
            <a:off x="1232591" y="25125326"/>
            <a:ext cx="19139264" cy="6324808"/>
          </a:xfrm>
          <a:prstGeom prst="rect">
            <a:avLst/>
          </a:prstGeom>
          <a:noFill/>
        </p:spPr>
        <p:txBody>
          <a:bodyPr wrap="square" rtlCol="0">
            <a:spAutoFit/>
          </a:bodyPr>
          <a:lstStyle/>
          <a:p>
            <a:r>
              <a:rPr lang="en-US" sz="2880" b="1" dirty="0" smtClean="0">
                <a:solidFill>
                  <a:srgbClr val="A21C30"/>
                </a:solidFill>
                <a:latin typeface="Arial Narrow" panose="020B0606020202030204" pitchFamily="34" charset="0"/>
                <a:ea typeface="Adobe Fan Heiti Std B" panose="020B0700000000000000" pitchFamily="34" charset="-128"/>
              </a:rPr>
              <a:t>CONCLUSIONS</a:t>
            </a:r>
          </a:p>
          <a:p>
            <a:pPr algn="ctr"/>
            <a:endParaRPr lang="en-US" sz="1800" b="1" dirty="0" smtClean="0">
              <a:latin typeface="Arial Narrow" panose="020B0606020202030204" pitchFamily="34" charset="0"/>
              <a:ea typeface="Adobe Fan Heiti Std B" panose="020B0700000000000000" pitchFamily="34" charset="-128"/>
            </a:endParaRPr>
          </a:p>
          <a:p>
            <a:pPr defTabSz="3426086"/>
            <a:r>
              <a:rPr lang="en-US" sz="1800" dirty="0" smtClean="0">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1800" b="1" dirty="0" smtClean="0">
                <a:latin typeface="Arial Narrow" panose="020B0606020202030204" pitchFamily="34" charset="0"/>
              </a:rPr>
              <a:t>TIPS: How to bring things in from Excel and Word</a:t>
            </a: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Excel</a:t>
            </a:r>
            <a:r>
              <a:rPr lang="en-US" sz="1800" dirty="0" smtClean="0">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1800" b="1" i="1" u="sng" dirty="0" smtClean="0">
                <a:latin typeface="Arial Narrow" panose="020B0606020202030204" pitchFamily="34" charset="0"/>
              </a:rPr>
              <a:t>Watch out</a:t>
            </a:r>
            <a:r>
              <a:rPr lang="en-US" sz="1800" dirty="0" smtClean="0">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Word</a:t>
            </a:r>
            <a:r>
              <a:rPr lang="en-US" sz="1800" dirty="0" smtClean="0">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1800" b="1"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Scans:</a:t>
            </a:r>
            <a:r>
              <a:rPr lang="en-US" sz="1800" dirty="0" smtClean="0">
                <a:latin typeface="Arial Narrow" panose="020B0606020202030204" pitchFamily="34" charset="0"/>
              </a:rPr>
              <a:t> we need images to be 100 dpi in their </a:t>
            </a:r>
            <a:r>
              <a:rPr lang="en-US" sz="1800" u="sng" dirty="0" smtClean="0">
                <a:latin typeface="Arial Narrow" panose="020B0606020202030204" pitchFamily="34" charset="0"/>
              </a:rPr>
              <a:t>final size</a:t>
            </a:r>
            <a:r>
              <a:rPr lang="en-US" sz="1800" dirty="0" smtClean="0">
                <a:latin typeface="Arial Narrow" panose="020B0606020202030204" pitchFamily="34" charset="0"/>
              </a:rPr>
              <a:t>, or use a rule of thumb of 2 to 4 megabytes of uncompressed .</a:t>
            </a:r>
            <a:r>
              <a:rPr lang="en-US" sz="1800" dirty="0" err="1" smtClean="0">
                <a:latin typeface="Arial Narrow" panose="020B0606020202030204" pitchFamily="34" charset="0"/>
              </a:rPr>
              <a:t>tif</a:t>
            </a:r>
            <a:r>
              <a:rPr lang="en-US" sz="1800" dirty="0" smtClean="0">
                <a:latin typeface="Arial Narrow" panose="020B0606020202030204" pitchFamily="34" charset="0"/>
              </a:rPr>
              <a:t> file per square foot of image..</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dirty="0" smtClean="0">
                <a:latin typeface="Arial Narrow" panose="020B0606020202030204" pitchFamily="34" charset="0"/>
              </a:rPr>
              <a:t>JPEG files are OK. If you are designing your poster on a PC and using digital pictures generated on a Mac, be sure to convert them to </a:t>
            </a:r>
            <a:r>
              <a:rPr lang="en-US" sz="1800" dirty="0" err="1" smtClean="0">
                <a:latin typeface="Arial Narrow" panose="020B0606020202030204" pitchFamily="34" charset="0"/>
              </a:rPr>
              <a:t>tif</a:t>
            </a:r>
            <a:r>
              <a:rPr lang="en-US" sz="1800" dirty="0" smtClean="0">
                <a:latin typeface="Arial Narrow" panose="020B0606020202030204" pitchFamily="34" charset="0"/>
              </a:rPr>
              <a:t> or jpg before bringing them into PowerPoint. PICT files will display but not print.</a:t>
            </a:r>
          </a:p>
          <a:p>
            <a:pPr defTabSz="881622">
              <a:lnSpc>
                <a:spcPct val="90000"/>
              </a:lnSpc>
            </a:pPr>
            <a:endParaRPr lang="en-US" sz="1800" dirty="0" smtClean="0">
              <a:latin typeface="Arial Narrow" panose="020B0606020202030204" pitchFamily="34" charset="0"/>
            </a:endParaRPr>
          </a:p>
          <a:p>
            <a:pPr defTabSz="881622">
              <a:lnSpc>
                <a:spcPct val="90000"/>
              </a:lnSpc>
            </a:pPr>
            <a:r>
              <a:rPr lang="en-US" sz="1800" b="1" dirty="0" smtClean="0">
                <a:latin typeface="Arial Narrow" panose="020B0606020202030204" pitchFamily="34" charset="0"/>
              </a:rPr>
              <a:t>Preview: </a:t>
            </a:r>
            <a:r>
              <a:rPr lang="en-US" sz="1800" dirty="0" smtClean="0">
                <a:latin typeface="Arial Narrow" panose="020B0606020202030204" pitchFamily="34" charset="0"/>
              </a:rPr>
              <a:t>to see your in poster in actual  size, go to view-zoom-200%. This is a good way to be sure your pictures are going to look OK.</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b="1" dirty="0">
              <a:latin typeface="Arial Narrow" panose="020B0606020202030204" pitchFamily="34" charset="0"/>
            </a:endParaRPr>
          </a:p>
          <a:p>
            <a:pPr defTabSz="881622">
              <a:lnSpc>
                <a:spcPct val="90000"/>
              </a:lnSpc>
            </a:pPr>
            <a:r>
              <a:rPr lang="en-US" sz="1800" b="1" dirty="0">
                <a:latin typeface="Arial Narrow" panose="020B0606020202030204" pitchFamily="34" charset="0"/>
              </a:rPr>
              <a:t>Scans:</a:t>
            </a:r>
            <a:r>
              <a:rPr lang="en-US" sz="1800" dirty="0">
                <a:latin typeface="Arial Narrow" panose="020B0606020202030204" pitchFamily="34" charset="0"/>
              </a:rPr>
              <a:t> we need images to be 100 dpi in their </a:t>
            </a:r>
            <a:r>
              <a:rPr lang="en-US" sz="1800" u="sng" dirty="0">
                <a:latin typeface="Arial Narrow" panose="020B0606020202030204" pitchFamily="34" charset="0"/>
              </a:rPr>
              <a:t>final size</a:t>
            </a:r>
            <a:r>
              <a:rPr lang="en-US" sz="1800" dirty="0">
                <a:latin typeface="Arial Narrow" panose="020B0606020202030204" pitchFamily="34" charset="0"/>
              </a:rPr>
              <a:t>, or use a rule of thumb of 2 to 4 megabytes of uncompressed .</a:t>
            </a:r>
            <a:r>
              <a:rPr lang="en-US" sz="1800" dirty="0" err="1">
                <a:latin typeface="Arial Narrow" panose="020B0606020202030204" pitchFamily="34" charset="0"/>
              </a:rPr>
              <a:t>tif</a:t>
            </a:r>
            <a:r>
              <a:rPr lang="en-US" sz="1800" dirty="0">
                <a:latin typeface="Arial Narrow" panose="020B0606020202030204" pitchFamily="34" charset="0"/>
              </a:rPr>
              <a:t> file per square foot of image..</a:t>
            </a:r>
          </a:p>
          <a:p>
            <a:pPr defTabSz="881622">
              <a:lnSpc>
                <a:spcPct val="90000"/>
              </a:lnSpc>
            </a:pPr>
            <a:endParaRPr lang="en-US" sz="1800" dirty="0">
              <a:latin typeface="Arial Narrow" panose="020B0606020202030204" pitchFamily="34" charset="0"/>
            </a:endParaRPr>
          </a:p>
          <a:p>
            <a:pPr defTabSz="881622">
              <a:lnSpc>
                <a:spcPct val="90000"/>
              </a:lnSpc>
            </a:pPr>
            <a:r>
              <a:rPr lang="en-US" sz="1800" dirty="0">
                <a:latin typeface="Arial Narrow" panose="020B0606020202030204" pitchFamily="34" charset="0"/>
              </a:rPr>
              <a:t>JPEG files are OK. If you are designing your poster on a PC and using digital pictures generated on a Mac, be sure to convert them to </a:t>
            </a:r>
            <a:r>
              <a:rPr lang="en-US" sz="1800" dirty="0" err="1">
                <a:latin typeface="Arial Narrow" panose="020B0606020202030204" pitchFamily="34" charset="0"/>
              </a:rPr>
              <a:t>tif</a:t>
            </a:r>
            <a:r>
              <a:rPr lang="en-US" sz="1800" dirty="0">
                <a:latin typeface="Arial Narrow" panose="020B0606020202030204" pitchFamily="34" charset="0"/>
              </a:rPr>
              <a:t> or jpg before bringing them into PowerPoint. PICT files will display but not print.</a:t>
            </a:r>
          </a:p>
          <a:p>
            <a:pPr defTabSz="881622">
              <a:lnSpc>
                <a:spcPct val="90000"/>
              </a:lnSpc>
            </a:pPr>
            <a:endParaRPr lang="en-US" sz="1800" dirty="0">
              <a:latin typeface="Arial Narrow" panose="020B0606020202030204" pitchFamily="34" charset="0"/>
            </a:endParaRPr>
          </a:p>
          <a:p>
            <a:pPr defTabSz="881622">
              <a:lnSpc>
                <a:spcPct val="90000"/>
              </a:lnSpc>
            </a:pPr>
            <a:r>
              <a:rPr lang="en-US" sz="1800" b="1" dirty="0">
                <a:latin typeface="Arial Narrow" panose="020B0606020202030204" pitchFamily="34" charset="0"/>
              </a:rPr>
              <a:t>Preview: </a:t>
            </a:r>
            <a:r>
              <a:rPr lang="en-US" sz="1800" dirty="0">
                <a:latin typeface="Arial Narrow" panose="020B0606020202030204" pitchFamily="34" charset="0"/>
              </a:rPr>
              <a:t>to see your in poster in actual  size, go to view-zoom-200%. This is a good way to be sure your pictures are going to look OK.</a:t>
            </a:r>
          </a:p>
          <a:p>
            <a:pPr defTabSz="881622">
              <a:lnSpc>
                <a:spcPct val="90000"/>
              </a:lnSpc>
            </a:pPr>
            <a:endParaRPr lang="en-US" sz="1800" dirty="0">
              <a:latin typeface="Arial Narrow" panose="020B0606020202030204" pitchFamily="34" charset="0"/>
            </a:endParaRPr>
          </a:p>
        </p:txBody>
      </p:sp>
      <p:pic>
        <p:nvPicPr>
          <p:cNvPr id="20" name="Picture 19"/>
          <p:cNvPicPr>
            <a:picLocks noChangeAspect="1"/>
          </p:cNvPicPr>
          <p:nvPr/>
        </p:nvPicPr>
        <p:blipFill>
          <a:blip r:embed="rId3"/>
          <a:stretch>
            <a:fillRect/>
          </a:stretch>
        </p:blipFill>
        <p:spPr>
          <a:xfrm>
            <a:off x="7933967" y="18686202"/>
            <a:ext cx="4744883" cy="3187624"/>
          </a:xfrm>
          <a:prstGeom prst="rect">
            <a:avLst/>
          </a:prstGeom>
        </p:spPr>
      </p:pic>
      <p:pic>
        <p:nvPicPr>
          <p:cNvPr id="21" name="Picture 20"/>
          <p:cNvPicPr>
            <a:picLocks noChangeAspect="1"/>
          </p:cNvPicPr>
          <p:nvPr/>
        </p:nvPicPr>
        <p:blipFill>
          <a:blip r:embed="rId4"/>
          <a:stretch>
            <a:fillRect/>
          </a:stretch>
        </p:blipFill>
        <p:spPr>
          <a:xfrm>
            <a:off x="7933967" y="14591700"/>
            <a:ext cx="4630011" cy="3101193"/>
          </a:xfrm>
          <a:prstGeom prst="rect">
            <a:avLst/>
          </a:prstGeom>
        </p:spPr>
      </p:pic>
      <p:sp>
        <p:nvSpPr>
          <p:cNvPr id="28" name="TextBox 27"/>
          <p:cNvSpPr txBox="1"/>
          <p:nvPr/>
        </p:nvSpPr>
        <p:spPr>
          <a:xfrm>
            <a:off x="711141" y="12862100"/>
            <a:ext cx="5428402" cy="8125301"/>
          </a:xfrm>
          <a:prstGeom prst="rect">
            <a:avLst/>
          </a:prstGeom>
          <a:noFill/>
        </p:spPr>
        <p:txBody>
          <a:bodyPr wrap="square" rtlCol="0">
            <a:spAutoFit/>
          </a:bodyPr>
          <a:lstStyle/>
          <a:p>
            <a:pPr defTabSz="3426086"/>
            <a:r>
              <a:rPr lang="en-US" sz="1800" dirty="0" smtClean="0">
                <a:solidFill>
                  <a:schemeClr val="bg1"/>
                </a:solidFill>
                <a:latin typeface="Arial Narrow" panose="020B0606020202030204" pitchFamily="34" charset="0"/>
                <a:ea typeface="Adobe Fan Heiti Std B" panose="020B0700000000000000" pitchFamily="34" charset="-128"/>
              </a:rPr>
              <a:t>Arial </a:t>
            </a:r>
            <a:r>
              <a:rPr lang="en-US" sz="1800" dirty="0">
                <a:solidFill>
                  <a:schemeClr val="bg1"/>
                </a:solidFill>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smtClean="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smtClean="0">
              <a:solidFill>
                <a:schemeClr val="bg1"/>
              </a:solidFill>
              <a:latin typeface="Arial Narrow" panose="020B0606020202030204" pitchFamily="34" charset="0"/>
              <a:ea typeface="Adobe Fan Heiti Std B" panose="020B0700000000000000" pitchFamily="34" charset="-128"/>
            </a:endParaRPr>
          </a:p>
          <a:p>
            <a:pPr defTabSz="3426086"/>
            <a:r>
              <a:rPr lang="en-US" sz="1800" dirty="0">
                <a:solidFill>
                  <a:schemeClr val="bg1"/>
                </a:solidFill>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11" name="TextBox 10"/>
          <p:cNvSpPr txBox="1"/>
          <p:nvPr/>
        </p:nvSpPr>
        <p:spPr>
          <a:xfrm>
            <a:off x="655320" y="396240"/>
            <a:ext cx="16474440" cy="2554545"/>
          </a:xfrm>
          <a:prstGeom prst="rect">
            <a:avLst/>
          </a:prstGeom>
          <a:noFill/>
        </p:spPr>
        <p:txBody>
          <a:bodyPr wrap="square" rtlCol="0">
            <a:spAutoFit/>
          </a:bodyPr>
          <a:lstStyle/>
          <a:p>
            <a:pPr algn="l"/>
            <a:r>
              <a:rPr lang="en-US" sz="5500" b="1" dirty="0" smtClean="0">
                <a:solidFill>
                  <a:schemeClr val="bg1"/>
                </a:solidFill>
              </a:rPr>
              <a:t>Click to Edit Title</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p>
          <a:p>
            <a:pPr algn="l"/>
            <a:endParaRPr lang="en-US" sz="3500" dirty="0">
              <a:solidFill>
                <a:schemeClr val="bg1"/>
              </a:solidFill>
            </a:endParaRPr>
          </a:p>
        </p:txBody>
      </p:sp>
    </p:spTree>
    <p:extLst>
      <p:ext uri="{BB962C8B-B14F-4D97-AF65-F5344CB8AC3E}">
        <p14:creationId xmlns:p14="http://schemas.microsoft.com/office/powerpoint/2010/main" val="97956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AMS Colors">
      <a:dk1>
        <a:srgbClr val="000000"/>
      </a:dk1>
      <a:lt1>
        <a:srgbClr val="FFFFFF"/>
      </a:lt1>
      <a:dk2>
        <a:srgbClr val="C00000"/>
      </a:dk2>
      <a:lt2>
        <a:srgbClr val="7F7F7F"/>
      </a:lt2>
      <a:accent1>
        <a:srgbClr val="650038"/>
      </a:accent1>
      <a:accent2>
        <a:srgbClr val="39607A"/>
      </a:accent2>
      <a:accent3>
        <a:srgbClr val="FDB813"/>
      </a:accent3>
      <a:accent4>
        <a:srgbClr val="CD7925"/>
      </a:accent4>
      <a:accent5>
        <a:srgbClr val="4298B5"/>
      </a:accent5>
      <a:accent6>
        <a:srgbClr val="1B365D"/>
      </a:accent6>
      <a:hlink>
        <a:srgbClr val="650038"/>
      </a:hlink>
      <a:folHlink>
        <a:srgbClr val="4298B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3793</Words>
  <Application>Microsoft Macintosh PowerPoint</Application>
  <PresentationFormat>Custom</PresentationFormat>
  <Paragraphs>210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Adobe Fan Heiti Std B</vt:lpstr>
      <vt:lpstr>Arial Narrow</vt:lpstr>
      <vt:lpstr>Calibri</vt:lpstr>
      <vt:lpstr>Arial</vt:lpstr>
      <vt:lpstr>Office Theme</vt:lpstr>
      <vt:lpstr>PowerPoint Presentation</vt:lpstr>
      <vt:lpstr>PowerPoint Presentation</vt:lpstr>
      <vt:lpstr>PowerPoint Presentation</vt:lpstr>
    </vt:vector>
  </TitlesOfParts>
  <Company>UAMS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 Jean</dc:creator>
  <cp:lastModifiedBy>Microsoft Office User</cp:lastModifiedBy>
  <cp:revision>60</cp:revision>
  <cp:lastPrinted>2019-09-18T18:49:03Z</cp:lastPrinted>
  <dcterms:created xsi:type="dcterms:W3CDTF">2019-01-02T16:19:08Z</dcterms:created>
  <dcterms:modified xsi:type="dcterms:W3CDTF">2024-01-09T20:54:48Z</dcterms:modified>
</cp:coreProperties>
</file>