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
  </p:handoutMasterIdLst>
  <p:sldIdLst>
    <p:sldId id="269" r:id="rId2"/>
    <p:sldId id="265" r:id="rId3"/>
    <p:sldId id="270" r:id="rId4"/>
  </p:sldIdLst>
  <p:sldSz cx="21945600" cy="32918400"/>
  <p:notesSz cx="7010400" cy="9296400"/>
  <p:defaultTextStyle>
    <a:defPPr>
      <a:defRPr lang="en-US"/>
    </a:defPPr>
    <a:lvl1pPr marL="0" algn="l" defTabSz="2633302" rtl="0" eaLnBrk="1" latinLnBrk="0" hangingPunct="1">
      <a:defRPr sz="5184" kern="1200">
        <a:solidFill>
          <a:schemeClr val="tx1"/>
        </a:solidFill>
        <a:latin typeface="+mn-lt"/>
        <a:ea typeface="+mn-ea"/>
        <a:cs typeface="+mn-cs"/>
      </a:defRPr>
    </a:lvl1pPr>
    <a:lvl2pPr marL="1316652" algn="l" defTabSz="2633302" rtl="0" eaLnBrk="1" latinLnBrk="0" hangingPunct="1">
      <a:defRPr sz="5184" kern="1200">
        <a:solidFill>
          <a:schemeClr val="tx1"/>
        </a:solidFill>
        <a:latin typeface="+mn-lt"/>
        <a:ea typeface="+mn-ea"/>
        <a:cs typeface="+mn-cs"/>
      </a:defRPr>
    </a:lvl2pPr>
    <a:lvl3pPr marL="2633302" algn="l" defTabSz="2633302" rtl="0" eaLnBrk="1" latinLnBrk="0" hangingPunct="1">
      <a:defRPr sz="5184" kern="1200">
        <a:solidFill>
          <a:schemeClr val="tx1"/>
        </a:solidFill>
        <a:latin typeface="+mn-lt"/>
        <a:ea typeface="+mn-ea"/>
        <a:cs typeface="+mn-cs"/>
      </a:defRPr>
    </a:lvl3pPr>
    <a:lvl4pPr marL="3949955" algn="l" defTabSz="2633302" rtl="0" eaLnBrk="1" latinLnBrk="0" hangingPunct="1">
      <a:defRPr sz="5184" kern="1200">
        <a:solidFill>
          <a:schemeClr val="tx1"/>
        </a:solidFill>
        <a:latin typeface="+mn-lt"/>
        <a:ea typeface="+mn-ea"/>
        <a:cs typeface="+mn-cs"/>
      </a:defRPr>
    </a:lvl4pPr>
    <a:lvl5pPr marL="5266607" algn="l" defTabSz="2633302" rtl="0" eaLnBrk="1" latinLnBrk="0" hangingPunct="1">
      <a:defRPr sz="5184" kern="1200">
        <a:solidFill>
          <a:schemeClr val="tx1"/>
        </a:solidFill>
        <a:latin typeface="+mn-lt"/>
        <a:ea typeface="+mn-ea"/>
        <a:cs typeface="+mn-cs"/>
      </a:defRPr>
    </a:lvl5pPr>
    <a:lvl6pPr marL="6583260" algn="l" defTabSz="2633302" rtl="0" eaLnBrk="1" latinLnBrk="0" hangingPunct="1">
      <a:defRPr sz="5184" kern="1200">
        <a:solidFill>
          <a:schemeClr val="tx1"/>
        </a:solidFill>
        <a:latin typeface="+mn-lt"/>
        <a:ea typeface="+mn-ea"/>
        <a:cs typeface="+mn-cs"/>
      </a:defRPr>
    </a:lvl6pPr>
    <a:lvl7pPr marL="7899909" algn="l" defTabSz="2633302" rtl="0" eaLnBrk="1" latinLnBrk="0" hangingPunct="1">
      <a:defRPr sz="5184" kern="1200">
        <a:solidFill>
          <a:schemeClr val="tx1"/>
        </a:solidFill>
        <a:latin typeface="+mn-lt"/>
        <a:ea typeface="+mn-ea"/>
        <a:cs typeface="+mn-cs"/>
      </a:defRPr>
    </a:lvl7pPr>
    <a:lvl8pPr marL="9216562" algn="l" defTabSz="2633302" rtl="0" eaLnBrk="1" latinLnBrk="0" hangingPunct="1">
      <a:defRPr sz="5184" kern="1200">
        <a:solidFill>
          <a:schemeClr val="tx1"/>
        </a:solidFill>
        <a:latin typeface="+mn-lt"/>
        <a:ea typeface="+mn-ea"/>
        <a:cs typeface="+mn-cs"/>
      </a:defRPr>
    </a:lvl8pPr>
    <a:lvl9pPr marL="10533214" algn="l" defTabSz="263330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1E33"/>
    <a:srgbClr val="A21C30"/>
    <a:srgbClr val="650038"/>
    <a:srgbClr val="6F7CA1"/>
    <a:srgbClr val="9D2235"/>
    <a:srgbClr val="7C2128"/>
    <a:srgbClr val="EAAA00"/>
    <a:srgbClr val="CD7925"/>
    <a:srgbClr val="4799B5"/>
    <a:srgbClr val="1B3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19" autoAdjust="0"/>
    <p:restoredTop sz="94660"/>
  </p:normalViewPr>
  <p:slideViewPr>
    <p:cSldViewPr snapToGrid="0" showGuides="1">
      <p:cViewPr>
        <p:scale>
          <a:sx n="18" d="100"/>
          <a:sy n="18" d="100"/>
        </p:scale>
        <p:origin x="1301" y="293"/>
      </p:cViewPr>
      <p:guideLst/>
    </p:cSldViewPr>
  </p:slideViewPr>
  <p:notesTextViewPr>
    <p:cViewPr>
      <p:scale>
        <a:sx n="1" d="1"/>
        <a:sy n="1" d="1"/>
      </p:scale>
      <p:origin x="0" y="0"/>
    </p:cViewPr>
  </p:notesTextViewPr>
  <p:sorterViewPr>
    <p:cViewPr>
      <p:scale>
        <a:sx n="100" d="100"/>
        <a:sy n="100" d="100"/>
      </p:scale>
      <p:origin x="0" y="-21946"/>
    </p:cViewPr>
  </p:sorterViewPr>
  <p:notesViewPr>
    <p:cSldViewPr snapToGrid="0" showGuides="1">
      <p:cViewPr varScale="1">
        <p:scale>
          <a:sx n="65" d="100"/>
          <a:sy n="65" d="100"/>
        </p:scale>
        <p:origin x="242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884DE0F-0075-4CA2-8034-7BC8B2089D8C}" type="datetimeFigureOut">
              <a:rPr lang="en-US" smtClean="0"/>
              <a:t>9/19/2019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98257DB-705A-44D4-B22F-51409B79FAC5}" type="slidenum">
              <a:rPr lang="en-US" smtClean="0"/>
              <a:t>‹#›</a:t>
            </a:fld>
            <a:endParaRPr lang="en-US"/>
          </a:p>
        </p:txBody>
      </p:sp>
    </p:spTree>
    <p:extLst>
      <p:ext uri="{BB962C8B-B14F-4D97-AF65-F5344CB8AC3E}">
        <p14:creationId xmlns:p14="http://schemas.microsoft.com/office/powerpoint/2010/main" val="2674289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 Placeholder 2"/>
          <p:cNvSpPr>
            <a:spLocks noGrp="1"/>
          </p:cNvSpPr>
          <p:nvPr>
            <p:ph idx="1"/>
          </p:nvPr>
        </p:nvSpPr>
        <p:spPr>
          <a:xfrm>
            <a:off x="5885671" y="6721857"/>
            <a:ext cx="6008915" cy="3970025"/>
          </a:xfrm>
          <a:prstGeom prst="rect">
            <a:avLst/>
          </a:prstGeom>
        </p:spPr>
        <p:txBody>
          <a:bodyPr vert="horz" lIns="91440" tIns="45720" rIns="91440" bIns="45720" rtlCol="0">
            <a:normAutofit/>
          </a:bodyPr>
          <a:lstStyle>
            <a:lvl1pPr>
              <a:defRPr>
                <a:solidFill>
                  <a:schemeClr val="bg1"/>
                </a:solidFill>
              </a:defRPr>
            </a:lvl1pPr>
          </a:lstStyle>
          <a:p>
            <a:pPr lvl="0"/>
            <a:endParaRPr lang="en-US" dirty="0" smtClean="0"/>
          </a:p>
        </p:txBody>
      </p:sp>
      <p:cxnSp>
        <p:nvCxnSpPr>
          <p:cNvPr id="17" name="Straight Connector 16"/>
          <p:cNvCxnSpPr/>
          <p:nvPr userDrawn="1"/>
        </p:nvCxnSpPr>
        <p:spPr>
          <a:xfrm>
            <a:off x="13181391" y="3450772"/>
            <a:ext cx="12095" cy="25722943"/>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6" hasCustomPrompt="1"/>
          </p:nvPr>
        </p:nvSpPr>
        <p:spPr>
          <a:xfrm>
            <a:off x="522515" y="3587877"/>
            <a:ext cx="2990743" cy="883519"/>
          </a:xfrm>
          <a:prstGeom prst="rect">
            <a:avLst/>
          </a:prstGeom>
        </p:spPr>
        <p:txBody>
          <a:bodyPr/>
          <a:lstStyle>
            <a:lvl1pPr>
              <a:defRPr>
                <a:solidFill>
                  <a:schemeClr val="bg1"/>
                </a:solidFill>
              </a:defRPr>
            </a:lvl1pPr>
          </a:lstStyle>
          <a:p>
            <a:pPr lvl="0"/>
            <a:r>
              <a:rPr lang="en-US" dirty="0" smtClean="0"/>
              <a:t>HEADER</a:t>
            </a:r>
            <a:endParaRPr lang="en-US" dirty="0"/>
          </a:p>
        </p:txBody>
      </p:sp>
      <p:sp>
        <p:nvSpPr>
          <p:cNvPr id="21" name="Text Placeholder 6"/>
          <p:cNvSpPr>
            <a:spLocks noGrp="1"/>
          </p:cNvSpPr>
          <p:nvPr>
            <p:ph type="body" sz="quarter" idx="17" hasCustomPrompt="1"/>
          </p:nvPr>
        </p:nvSpPr>
        <p:spPr>
          <a:xfrm>
            <a:off x="13625791" y="3624702"/>
            <a:ext cx="7923213" cy="96996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23" name="Text Placeholder 6"/>
          <p:cNvSpPr>
            <a:spLocks noGrp="1"/>
          </p:cNvSpPr>
          <p:nvPr>
            <p:ph type="body" sz="quarter" idx="18"/>
          </p:nvPr>
        </p:nvSpPr>
        <p:spPr>
          <a:xfrm>
            <a:off x="13625790" y="4659764"/>
            <a:ext cx="7923213" cy="969962"/>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24" name="Text Placeholder 6"/>
          <p:cNvSpPr>
            <a:spLocks noGrp="1"/>
          </p:cNvSpPr>
          <p:nvPr>
            <p:ph type="body" sz="quarter" idx="19"/>
          </p:nvPr>
        </p:nvSpPr>
        <p:spPr>
          <a:xfrm>
            <a:off x="4862431" y="31131312"/>
            <a:ext cx="17083169" cy="1379948"/>
          </a:xfrm>
          <a:prstGeom prst="rect">
            <a:avLst/>
          </a:prstGeom>
        </p:spPr>
        <p:txBody>
          <a:bodyPr/>
          <a:lstStyle>
            <a:lvl1pPr>
              <a:defRPr b="0">
                <a:solidFill>
                  <a:schemeClr val="bg1"/>
                </a:solidFill>
              </a:defRPr>
            </a:lvl1pPr>
          </a:lstStyle>
          <a:p>
            <a:pPr lvl="0"/>
            <a:r>
              <a:rPr lang="en-US" dirty="0" smtClean="0"/>
              <a:t>Click to edit</a:t>
            </a:r>
            <a:endParaRPr lang="en-US" dirty="0"/>
          </a:p>
        </p:txBody>
      </p:sp>
      <p:sp>
        <p:nvSpPr>
          <p:cNvPr id="25" name="Text Placeholder 6"/>
          <p:cNvSpPr>
            <a:spLocks noGrp="1"/>
          </p:cNvSpPr>
          <p:nvPr>
            <p:ph type="body" sz="quarter" idx="20" hasCustomPrompt="1"/>
          </p:nvPr>
        </p:nvSpPr>
        <p:spPr>
          <a:xfrm>
            <a:off x="4832489" y="3742354"/>
            <a:ext cx="7923213" cy="96996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26" name="Text Placeholder 6"/>
          <p:cNvSpPr>
            <a:spLocks noGrp="1"/>
          </p:cNvSpPr>
          <p:nvPr>
            <p:ph type="body" sz="quarter" idx="21"/>
          </p:nvPr>
        </p:nvSpPr>
        <p:spPr>
          <a:xfrm>
            <a:off x="4865145" y="4844284"/>
            <a:ext cx="7923213" cy="969962"/>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27" name="Text Placeholder 6"/>
          <p:cNvSpPr>
            <a:spLocks noGrp="1"/>
          </p:cNvSpPr>
          <p:nvPr>
            <p:ph type="body" sz="quarter" idx="22" hasCustomPrompt="1"/>
          </p:nvPr>
        </p:nvSpPr>
        <p:spPr>
          <a:xfrm>
            <a:off x="4862431" y="30344531"/>
            <a:ext cx="2986169" cy="592667"/>
          </a:xfrm>
          <a:prstGeom prst="rect">
            <a:avLst/>
          </a:prstGeom>
        </p:spPr>
        <p:txBody>
          <a:bodyPr/>
          <a:lstStyle>
            <a:lvl1pPr>
              <a:defRPr>
                <a:solidFill>
                  <a:schemeClr val="bg1"/>
                </a:solidFill>
              </a:defRPr>
            </a:lvl1pPr>
          </a:lstStyle>
          <a:p>
            <a:pPr lvl="0"/>
            <a:r>
              <a:rPr lang="en-US" dirty="0" smtClean="0"/>
              <a:t>HEADER</a:t>
            </a:r>
            <a:endParaRPr lang="en-US" dirty="0"/>
          </a:p>
        </p:txBody>
      </p:sp>
      <p:sp>
        <p:nvSpPr>
          <p:cNvPr id="28" name="Text Placeholder 6"/>
          <p:cNvSpPr>
            <a:spLocks noGrp="1"/>
          </p:cNvSpPr>
          <p:nvPr>
            <p:ph type="body" sz="quarter" idx="23"/>
          </p:nvPr>
        </p:nvSpPr>
        <p:spPr>
          <a:xfrm>
            <a:off x="424111" y="4659764"/>
            <a:ext cx="3089147" cy="1388992"/>
          </a:xfrm>
          <a:prstGeom prst="rect">
            <a:avLst/>
          </a:prstGeom>
        </p:spPr>
        <p:txBody>
          <a:bodyPr/>
          <a:lstStyle>
            <a:lvl1pPr>
              <a:defRPr b="0">
                <a:solidFill>
                  <a:schemeClr val="bg1"/>
                </a:solidFill>
              </a:defRPr>
            </a:lvl1pPr>
          </a:lstStyle>
          <a:p>
            <a:pPr lvl="0"/>
            <a:r>
              <a:rPr lang="en-US" dirty="0" smtClean="0"/>
              <a:t>Click to edit</a:t>
            </a:r>
            <a:endParaRPr lang="en-US" dirty="0"/>
          </a:p>
        </p:txBody>
      </p:sp>
      <p:sp>
        <p:nvSpPr>
          <p:cNvPr id="32" name="Text Placeholder 29"/>
          <p:cNvSpPr>
            <a:spLocks noGrp="1"/>
          </p:cNvSpPr>
          <p:nvPr>
            <p:ph type="body" sz="quarter" idx="32"/>
          </p:nvPr>
        </p:nvSpPr>
        <p:spPr>
          <a:xfrm>
            <a:off x="4215170" y="468773"/>
            <a:ext cx="15358832" cy="2082253"/>
          </a:xfrm>
          <a:prstGeom prst="rect">
            <a:avLst/>
          </a:prstGeom>
        </p:spPr>
        <p:txBody>
          <a:bodyPr/>
          <a:lstStyle>
            <a:lvl1pPr algn="l">
              <a:spcBef>
                <a:spcPts val="0"/>
              </a:spcBef>
              <a:defRPr sz="4500"/>
            </a:lvl1pPr>
          </a:lstStyle>
          <a:p>
            <a:pPr lvl="0"/>
            <a:r>
              <a:rPr lang="en-US" dirty="0" smtClean="0"/>
              <a:t>Click to edit Master text styles</a:t>
            </a:r>
          </a:p>
          <a:p>
            <a:pPr algn="l"/>
            <a:r>
              <a:rPr lang="en-US" sz="3500" dirty="0" smtClean="0">
                <a:solidFill>
                  <a:schemeClr val="bg1"/>
                </a:solidFill>
              </a:rPr>
              <a:t>Author</a:t>
            </a:r>
            <a:r>
              <a:rPr lang="en-US" sz="3500" baseline="0" dirty="0" smtClean="0">
                <a:solidFill>
                  <a:schemeClr val="bg1"/>
                </a:solidFill>
              </a:rPr>
              <a:t> and institutions – use proper punctuation on degrees (M.D., Ph.D., etc.)</a:t>
            </a:r>
          </a:p>
          <a:p>
            <a:pPr algn="l"/>
            <a:r>
              <a:rPr lang="en-US" sz="3500" baseline="0" dirty="0" smtClean="0">
                <a:solidFill>
                  <a:schemeClr val="bg1"/>
                </a:solidFill>
              </a:rPr>
              <a:t>Department of XXXX, University of Arkansas for Medical Sciences, Little Rock, AR</a:t>
            </a:r>
            <a:endParaRPr lang="en-US" sz="3500" baseline="0" dirty="0" smtClean="0">
              <a:solidFill>
                <a:schemeClr val="bg1"/>
              </a:solidFill>
            </a:endParaRPr>
          </a:p>
        </p:txBody>
      </p:sp>
    </p:spTree>
    <p:extLst>
      <p:ext uri="{BB962C8B-B14F-4D97-AF65-F5344CB8AC3E}">
        <p14:creationId xmlns:p14="http://schemas.microsoft.com/office/powerpoint/2010/main" val="198349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7" name="Straight Connector 16"/>
          <p:cNvCxnSpPr/>
          <p:nvPr userDrawn="1"/>
        </p:nvCxnSpPr>
        <p:spPr>
          <a:xfrm>
            <a:off x="13273740" y="3442867"/>
            <a:ext cx="23160" cy="20483933"/>
          </a:xfrm>
          <a:prstGeom prst="line">
            <a:avLst/>
          </a:prstGeom>
          <a:ln w="127000">
            <a:solidFill>
              <a:srgbClr val="9D223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flipV="1">
            <a:off x="4945146" y="24505667"/>
            <a:ext cx="16559768" cy="68833"/>
          </a:xfrm>
          <a:prstGeom prst="line">
            <a:avLst/>
          </a:prstGeom>
          <a:ln w="127000">
            <a:solidFill>
              <a:srgbClr val="9D2235"/>
            </a:solidFill>
          </a:ln>
        </p:spPr>
        <p:style>
          <a:lnRef idx="1">
            <a:schemeClr val="accent1"/>
          </a:lnRef>
          <a:fillRef idx="0">
            <a:schemeClr val="accent1"/>
          </a:fillRef>
          <a:effectRef idx="0">
            <a:schemeClr val="accent1"/>
          </a:effectRef>
          <a:fontRef idx="minor">
            <a:schemeClr val="tx1"/>
          </a:fontRef>
        </p:style>
      </p:cxnSp>
      <p:sp>
        <p:nvSpPr>
          <p:cNvPr id="30" name="Text Placeholder 2"/>
          <p:cNvSpPr>
            <a:spLocks noGrp="1"/>
          </p:cNvSpPr>
          <p:nvPr>
            <p:ph idx="1"/>
          </p:nvPr>
        </p:nvSpPr>
        <p:spPr>
          <a:xfrm>
            <a:off x="5885671" y="6721857"/>
            <a:ext cx="6008915" cy="3970025"/>
          </a:xfrm>
          <a:prstGeom prst="rect">
            <a:avLst/>
          </a:prstGeom>
        </p:spPr>
        <p:txBody>
          <a:bodyPr vert="horz" lIns="91440" tIns="45720" rIns="91440" bIns="45720" rtlCol="0">
            <a:normAutofit/>
          </a:bodyPr>
          <a:lstStyle>
            <a:lvl1pPr>
              <a:defRPr>
                <a:solidFill>
                  <a:schemeClr val="bg1"/>
                </a:solidFill>
              </a:defRPr>
            </a:lvl1pPr>
          </a:lstStyle>
          <a:p>
            <a:pPr lvl="0"/>
            <a:endParaRPr lang="en-US" dirty="0" smtClean="0"/>
          </a:p>
        </p:txBody>
      </p:sp>
      <p:sp>
        <p:nvSpPr>
          <p:cNvPr id="32" name="Text Placeholder 6"/>
          <p:cNvSpPr>
            <a:spLocks noGrp="1"/>
          </p:cNvSpPr>
          <p:nvPr>
            <p:ph type="body" sz="quarter" idx="18" hasCustomPrompt="1"/>
          </p:nvPr>
        </p:nvSpPr>
        <p:spPr>
          <a:xfrm>
            <a:off x="522515" y="3587877"/>
            <a:ext cx="2990743" cy="883519"/>
          </a:xfrm>
          <a:prstGeom prst="rect">
            <a:avLst/>
          </a:prstGeom>
        </p:spPr>
        <p:txBody>
          <a:bodyPr/>
          <a:lstStyle>
            <a:lvl1pPr>
              <a:defRPr>
                <a:solidFill>
                  <a:schemeClr val="bg1"/>
                </a:solidFill>
              </a:defRPr>
            </a:lvl1pPr>
          </a:lstStyle>
          <a:p>
            <a:pPr lvl="0"/>
            <a:r>
              <a:rPr lang="en-US" dirty="0" smtClean="0"/>
              <a:t>HEADER</a:t>
            </a:r>
            <a:endParaRPr lang="en-US" dirty="0"/>
          </a:p>
        </p:txBody>
      </p:sp>
      <p:sp>
        <p:nvSpPr>
          <p:cNvPr id="33" name="Text Placeholder 6"/>
          <p:cNvSpPr>
            <a:spLocks noGrp="1"/>
          </p:cNvSpPr>
          <p:nvPr>
            <p:ph type="body" sz="quarter" idx="19" hasCustomPrompt="1"/>
          </p:nvPr>
        </p:nvSpPr>
        <p:spPr>
          <a:xfrm>
            <a:off x="13625791" y="3624702"/>
            <a:ext cx="7923213" cy="96996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34" name="Text Placeholder 6"/>
          <p:cNvSpPr>
            <a:spLocks noGrp="1"/>
          </p:cNvSpPr>
          <p:nvPr>
            <p:ph type="body" sz="quarter" idx="20"/>
          </p:nvPr>
        </p:nvSpPr>
        <p:spPr>
          <a:xfrm>
            <a:off x="13625790" y="4659764"/>
            <a:ext cx="7923213" cy="969962"/>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35" name="Text Placeholder 6"/>
          <p:cNvSpPr>
            <a:spLocks noGrp="1"/>
          </p:cNvSpPr>
          <p:nvPr>
            <p:ph type="body" sz="quarter" idx="21"/>
          </p:nvPr>
        </p:nvSpPr>
        <p:spPr>
          <a:xfrm>
            <a:off x="4862431" y="31087767"/>
            <a:ext cx="17083169" cy="1379948"/>
          </a:xfrm>
          <a:prstGeom prst="rect">
            <a:avLst/>
          </a:prstGeom>
        </p:spPr>
        <p:txBody>
          <a:bodyPr/>
          <a:lstStyle>
            <a:lvl1pPr>
              <a:defRPr b="0">
                <a:solidFill>
                  <a:schemeClr val="bg1"/>
                </a:solidFill>
              </a:defRPr>
            </a:lvl1pPr>
          </a:lstStyle>
          <a:p>
            <a:pPr lvl="0"/>
            <a:r>
              <a:rPr lang="en-US" dirty="0" smtClean="0"/>
              <a:t>Click to edit</a:t>
            </a:r>
            <a:endParaRPr lang="en-US" dirty="0"/>
          </a:p>
        </p:txBody>
      </p:sp>
      <p:sp>
        <p:nvSpPr>
          <p:cNvPr id="36" name="Text Placeholder 6"/>
          <p:cNvSpPr>
            <a:spLocks noGrp="1"/>
          </p:cNvSpPr>
          <p:nvPr>
            <p:ph type="body" sz="quarter" idx="22" hasCustomPrompt="1"/>
          </p:nvPr>
        </p:nvSpPr>
        <p:spPr>
          <a:xfrm>
            <a:off x="4919575" y="3644383"/>
            <a:ext cx="7923213" cy="96996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37" name="Text Placeholder 6"/>
          <p:cNvSpPr>
            <a:spLocks noGrp="1"/>
          </p:cNvSpPr>
          <p:nvPr>
            <p:ph type="body" sz="quarter" idx="23"/>
          </p:nvPr>
        </p:nvSpPr>
        <p:spPr>
          <a:xfrm>
            <a:off x="4995774" y="4746313"/>
            <a:ext cx="7923213" cy="969962"/>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38" name="Text Placeholder 6"/>
          <p:cNvSpPr>
            <a:spLocks noGrp="1"/>
          </p:cNvSpPr>
          <p:nvPr>
            <p:ph type="body" sz="quarter" idx="24" hasCustomPrompt="1"/>
          </p:nvPr>
        </p:nvSpPr>
        <p:spPr>
          <a:xfrm>
            <a:off x="4862431" y="30300986"/>
            <a:ext cx="2986169" cy="592667"/>
          </a:xfrm>
          <a:prstGeom prst="rect">
            <a:avLst/>
          </a:prstGeom>
        </p:spPr>
        <p:txBody>
          <a:bodyPr/>
          <a:lstStyle>
            <a:lvl1pPr>
              <a:defRPr>
                <a:solidFill>
                  <a:schemeClr val="bg1"/>
                </a:solidFill>
              </a:defRPr>
            </a:lvl1pPr>
          </a:lstStyle>
          <a:p>
            <a:pPr lvl="0"/>
            <a:r>
              <a:rPr lang="en-US" dirty="0" smtClean="0"/>
              <a:t>HEADER</a:t>
            </a:r>
            <a:endParaRPr lang="en-US" dirty="0"/>
          </a:p>
        </p:txBody>
      </p:sp>
      <p:sp>
        <p:nvSpPr>
          <p:cNvPr id="39" name="Text Placeholder 6"/>
          <p:cNvSpPr>
            <a:spLocks noGrp="1"/>
          </p:cNvSpPr>
          <p:nvPr>
            <p:ph type="body" sz="quarter" idx="25"/>
          </p:nvPr>
        </p:nvSpPr>
        <p:spPr>
          <a:xfrm>
            <a:off x="424111" y="4659764"/>
            <a:ext cx="3089147" cy="1388992"/>
          </a:xfrm>
          <a:prstGeom prst="rect">
            <a:avLst/>
          </a:prstGeom>
        </p:spPr>
        <p:txBody>
          <a:bodyPr/>
          <a:lstStyle>
            <a:lvl1pPr>
              <a:defRPr b="0">
                <a:solidFill>
                  <a:schemeClr val="bg1"/>
                </a:solidFill>
              </a:defRPr>
            </a:lvl1pPr>
          </a:lstStyle>
          <a:p>
            <a:pPr lvl="0"/>
            <a:r>
              <a:rPr lang="en-US" dirty="0" smtClean="0"/>
              <a:t>Click to edit</a:t>
            </a:r>
            <a:endParaRPr lang="en-US" dirty="0"/>
          </a:p>
        </p:txBody>
      </p:sp>
      <p:sp>
        <p:nvSpPr>
          <p:cNvPr id="40" name="Text Placeholder 6"/>
          <p:cNvSpPr>
            <a:spLocks noGrp="1"/>
          </p:cNvSpPr>
          <p:nvPr>
            <p:ph type="body" sz="quarter" idx="26" hasCustomPrompt="1"/>
          </p:nvPr>
        </p:nvSpPr>
        <p:spPr>
          <a:xfrm>
            <a:off x="4919575" y="25291103"/>
            <a:ext cx="7923213" cy="96996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41" name="Text Placeholder 6"/>
          <p:cNvSpPr>
            <a:spLocks noGrp="1"/>
          </p:cNvSpPr>
          <p:nvPr>
            <p:ph type="body" sz="quarter" idx="27"/>
          </p:nvPr>
        </p:nvSpPr>
        <p:spPr>
          <a:xfrm>
            <a:off x="4995774" y="26393033"/>
            <a:ext cx="7923213" cy="969962"/>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44" name="Text Placeholder 29"/>
          <p:cNvSpPr>
            <a:spLocks noGrp="1"/>
          </p:cNvSpPr>
          <p:nvPr>
            <p:ph type="body" sz="quarter" idx="32"/>
          </p:nvPr>
        </p:nvSpPr>
        <p:spPr>
          <a:xfrm>
            <a:off x="4529369" y="566208"/>
            <a:ext cx="15358832" cy="2082253"/>
          </a:xfrm>
          <a:prstGeom prst="rect">
            <a:avLst/>
          </a:prstGeom>
        </p:spPr>
        <p:txBody>
          <a:bodyPr/>
          <a:lstStyle>
            <a:lvl1pPr algn="l">
              <a:spcBef>
                <a:spcPts val="0"/>
              </a:spcBef>
              <a:defRPr sz="4500"/>
            </a:lvl1pPr>
          </a:lstStyle>
          <a:p>
            <a:pPr lvl="0"/>
            <a:r>
              <a:rPr lang="en-US" dirty="0" smtClean="0"/>
              <a:t>Click to edit Master text styles</a:t>
            </a:r>
          </a:p>
          <a:p>
            <a:pPr algn="l"/>
            <a:r>
              <a:rPr lang="en-US" sz="3500" dirty="0" smtClean="0">
                <a:solidFill>
                  <a:schemeClr val="bg1"/>
                </a:solidFill>
              </a:rPr>
              <a:t>Author</a:t>
            </a:r>
            <a:r>
              <a:rPr lang="en-US" sz="3500" baseline="0" dirty="0" smtClean="0">
                <a:solidFill>
                  <a:schemeClr val="bg1"/>
                </a:solidFill>
              </a:rPr>
              <a:t> and institutions – use proper punctuation on degrees (M.D., Ph.D., etc.)</a:t>
            </a:r>
          </a:p>
          <a:p>
            <a:pPr algn="l"/>
            <a:r>
              <a:rPr lang="en-US" sz="3500" baseline="0" dirty="0" smtClean="0">
                <a:solidFill>
                  <a:schemeClr val="bg1"/>
                </a:solidFill>
              </a:rPr>
              <a:t>Department of XXXX, University of Arkansas for Medical Sciences, Little Rock, AR</a:t>
            </a:r>
            <a:endParaRPr lang="en-US" sz="3500" baseline="0" dirty="0" smtClean="0">
              <a:solidFill>
                <a:schemeClr val="bg1"/>
              </a:solidFill>
            </a:endParaRPr>
          </a:p>
        </p:txBody>
      </p:sp>
    </p:spTree>
    <p:extLst>
      <p:ext uri="{BB962C8B-B14F-4D97-AF65-F5344CB8AC3E}">
        <p14:creationId xmlns:p14="http://schemas.microsoft.com/office/powerpoint/2010/main" val="51796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21" name="Straight Connector 20"/>
          <p:cNvCxnSpPr/>
          <p:nvPr userDrawn="1"/>
        </p:nvCxnSpPr>
        <p:spPr>
          <a:xfrm>
            <a:off x="13169004" y="3276600"/>
            <a:ext cx="357048" cy="25592314"/>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flipV="1">
            <a:off x="4945146" y="16695167"/>
            <a:ext cx="16559768" cy="68833"/>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Text Placeholder 2"/>
          <p:cNvSpPr>
            <a:spLocks noGrp="1"/>
          </p:cNvSpPr>
          <p:nvPr>
            <p:ph idx="1"/>
          </p:nvPr>
        </p:nvSpPr>
        <p:spPr>
          <a:xfrm>
            <a:off x="5885671" y="6721857"/>
            <a:ext cx="6008915" cy="3970025"/>
          </a:xfrm>
          <a:prstGeom prst="rect">
            <a:avLst/>
          </a:prstGeom>
        </p:spPr>
        <p:txBody>
          <a:bodyPr vert="horz" lIns="91440" tIns="45720" rIns="91440" bIns="45720" rtlCol="0">
            <a:normAutofit/>
          </a:bodyPr>
          <a:lstStyle>
            <a:lvl1pPr>
              <a:defRPr>
                <a:solidFill>
                  <a:schemeClr val="bg1"/>
                </a:solidFill>
              </a:defRPr>
            </a:lvl1pPr>
          </a:lstStyle>
          <a:p>
            <a:pPr lvl="0"/>
            <a:endParaRPr lang="en-US" dirty="0" smtClean="0"/>
          </a:p>
        </p:txBody>
      </p:sp>
      <p:sp>
        <p:nvSpPr>
          <p:cNvPr id="35" name="Text Placeholder 6"/>
          <p:cNvSpPr>
            <a:spLocks noGrp="1"/>
          </p:cNvSpPr>
          <p:nvPr>
            <p:ph type="body" sz="quarter" idx="18" hasCustomPrompt="1"/>
          </p:nvPr>
        </p:nvSpPr>
        <p:spPr>
          <a:xfrm>
            <a:off x="522515" y="3587877"/>
            <a:ext cx="2990743" cy="883519"/>
          </a:xfrm>
          <a:prstGeom prst="rect">
            <a:avLst/>
          </a:prstGeom>
        </p:spPr>
        <p:txBody>
          <a:bodyPr/>
          <a:lstStyle>
            <a:lvl1pPr>
              <a:defRPr>
                <a:solidFill>
                  <a:schemeClr val="bg1"/>
                </a:solidFill>
              </a:defRPr>
            </a:lvl1pPr>
          </a:lstStyle>
          <a:p>
            <a:pPr lvl="0"/>
            <a:r>
              <a:rPr lang="en-US" dirty="0" smtClean="0"/>
              <a:t>HEADER</a:t>
            </a:r>
            <a:endParaRPr lang="en-US" dirty="0"/>
          </a:p>
        </p:txBody>
      </p:sp>
      <p:sp>
        <p:nvSpPr>
          <p:cNvPr id="36" name="Text Placeholder 6"/>
          <p:cNvSpPr>
            <a:spLocks noGrp="1"/>
          </p:cNvSpPr>
          <p:nvPr>
            <p:ph type="body" sz="quarter" idx="21"/>
          </p:nvPr>
        </p:nvSpPr>
        <p:spPr>
          <a:xfrm>
            <a:off x="4862431" y="31174853"/>
            <a:ext cx="17083169" cy="1379948"/>
          </a:xfrm>
          <a:prstGeom prst="rect">
            <a:avLst/>
          </a:prstGeom>
        </p:spPr>
        <p:txBody>
          <a:bodyPr/>
          <a:lstStyle>
            <a:lvl1pPr>
              <a:defRPr b="0">
                <a:solidFill>
                  <a:schemeClr val="bg1"/>
                </a:solidFill>
              </a:defRPr>
            </a:lvl1pPr>
          </a:lstStyle>
          <a:p>
            <a:pPr lvl="0"/>
            <a:r>
              <a:rPr lang="en-US" dirty="0" smtClean="0"/>
              <a:t>Click to edit</a:t>
            </a:r>
            <a:endParaRPr lang="en-US" dirty="0"/>
          </a:p>
        </p:txBody>
      </p:sp>
      <p:sp>
        <p:nvSpPr>
          <p:cNvPr id="37" name="Text Placeholder 6"/>
          <p:cNvSpPr>
            <a:spLocks noGrp="1"/>
          </p:cNvSpPr>
          <p:nvPr>
            <p:ph type="body" sz="quarter" idx="22" hasCustomPrompt="1"/>
          </p:nvPr>
        </p:nvSpPr>
        <p:spPr>
          <a:xfrm>
            <a:off x="4919575" y="3644383"/>
            <a:ext cx="7923213" cy="96996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38" name="Text Placeholder 6"/>
          <p:cNvSpPr>
            <a:spLocks noGrp="1"/>
          </p:cNvSpPr>
          <p:nvPr>
            <p:ph type="body" sz="quarter" idx="23"/>
          </p:nvPr>
        </p:nvSpPr>
        <p:spPr>
          <a:xfrm>
            <a:off x="4995774" y="4746313"/>
            <a:ext cx="7923213" cy="969962"/>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39" name="Text Placeholder 6"/>
          <p:cNvSpPr>
            <a:spLocks noGrp="1"/>
          </p:cNvSpPr>
          <p:nvPr>
            <p:ph type="body" sz="quarter" idx="24" hasCustomPrompt="1"/>
          </p:nvPr>
        </p:nvSpPr>
        <p:spPr>
          <a:xfrm>
            <a:off x="4862431" y="30388072"/>
            <a:ext cx="2986169" cy="592667"/>
          </a:xfrm>
          <a:prstGeom prst="rect">
            <a:avLst/>
          </a:prstGeom>
        </p:spPr>
        <p:txBody>
          <a:bodyPr/>
          <a:lstStyle>
            <a:lvl1pPr>
              <a:defRPr>
                <a:solidFill>
                  <a:schemeClr val="bg1"/>
                </a:solidFill>
              </a:defRPr>
            </a:lvl1pPr>
          </a:lstStyle>
          <a:p>
            <a:pPr lvl="0"/>
            <a:r>
              <a:rPr lang="en-US" dirty="0" smtClean="0"/>
              <a:t>HEADER</a:t>
            </a:r>
            <a:endParaRPr lang="en-US" dirty="0"/>
          </a:p>
        </p:txBody>
      </p:sp>
      <p:sp>
        <p:nvSpPr>
          <p:cNvPr id="40" name="Text Placeholder 6"/>
          <p:cNvSpPr>
            <a:spLocks noGrp="1"/>
          </p:cNvSpPr>
          <p:nvPr>
            <p:ph type="body" sz="quarter" idx="25"/>
          </p:nvPr>
        </p:nvSpPr>
        <p:spPr>
          <a:xfrm>
            <a:off x="424111" y="4659764"/>
            <a:ext cx="3089147" cy="1388992"/>
          </a:xfrm>
          <a:prstGeom prst="rect">
            <a:avLst/>
          </a:prstGeom>
        </p:spPr>
        <p:txBody>
          <a:bodyPr/>
          <a:lstStyle>
            <a:lvl1pPr>
              <a:defRPr b="0">
                <a:solidFill>
                  <a:schemeClr val="bg1"/>
                </a:solidFill>
              </a:defRPr>
            </a:lvl1pPr>
          </a:lstStyle>
          <a:p>
            <a:pPr lvl="0"/>
            <a:r>
              <a:rPr lang="en-US" dirty="0" smtClean="0"/>
              <a:t>Click to edit</a:t>
            </a:r>
            <a:endParaRPr lang="en-US" dirty="0"/>
          </a:p>
        </p:txBody>
      </p:sp>
      <p:sp>
        <p:nvSpPr>
          <p:cNvPr id="41" name="Text Placeholder 6"/>
          <p:cNvSpPr>
            <a:spLocks noGrp="1"/>
          </p:cNvSpPr>
          <p:nvPr>
            <p:ph type="body" sz="quarter" idx="26" hasCustomPrompt="1"/>
          </p:nvPr>
        </p:nvSpPr>
        <p:spPr>
          <a:xfrm>
            <a:off x="13657901" y="17367884"/>
            <a:ext cx="7923213" cy="96996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42" name="Text Placeholder 6"/>
          <p:cNvSpPr>
            <a:spLocks noGrp="1"/>
          </p:cNvSpPr>
          <p:nvPr>
            <p:ph type="body" sz="quarter" idx="27"/>
          </p:nvPr>
        </p:nvSpPr>
        <p:spPr>
          <a:xfrm>
            <a:off x="13656681" y="18532949"/>
            <a:ext cx="7923213" cy="969962"/>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43" name="Text Placeholder 6"/>
          <p:cNvSpPr>
            <a:spLocks noGrp="1"/>
          </p:cNvSpPr>
          <p:nvPr>
            <p:ph type="body" sz="quarter" idx="28" hasCustomPrompt="1"/>
          </p:nvPr>
        </p:nvSpPr>
        <p:spPr>
          <a:xfrm>
            <a:off x="13716548" y="3644383"/>
            <a:ext cx="7923213" cy="96996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44" name="Text Placeholder 6"/>
          <p:cNvSpPr>
            <a:spLocks noGrp="1"/>
          </p:cNvSpPr>
          <p:nvPr>
            <p:ph type="body" sz="quarter" idx="29"/>
          </p:nvPr>
        </p:nvSpPr>
        <p:spPr>
          <a:xfrm>
            <a:off x="13668275" y="4809448"/>
            <a:ext cx="7923213" cy="969962"/>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45" name="Text Placeholder 6"/>
          <p:cNvSpPr>
            <a:spLocks noGrp="1"/>
          </p:cNvSpPr>
          <p:nvPr>
            <p:ph type="body" sz="quarter" idx="30" hasCustomPrompt="1"/>
          </p:nvPr>
        </p:nvSpPr>
        <p:spPr>
          <a:xfrm>
            <a:off x="4995774" y="17312116"/>
            <a:ext cx="7923213" cy="969962"/>
          </a:xfrm>
          <a:prstGeom prst="rect">
            <a:avLst/>
          </a:prstGeom>
        </p:spPr>
        <p:txBody>
          <a:bodyPr/>
          <a:lstStyle>
            <a:lvl1pPr>
              <a:defRPr>
                <a:solidFill>
                  <a:srgbClr val="A11E33"/>
                </a:solidFill>
              </a:defRPr>
            </a:lvl1pPr>
          </a:lstStyle>
          <a:p>
            <a:pPr lvl="0"/>
            <a:r>
              <a:rPr lang="en-US" dirty="0" smtClean="0"/>
              <a:t>HEADER</a:t>
            </a:r>
            <a:endParaRPr lang="en-US" dirty="0"/>
          </a:p>
        </p:txBody>
      </p:sp>
      <p:sp>
        <p:nvSpPr>
          <p:cNvPr id="46" name="Text Placeholder 6"/>
          <p:cNvSpPr>
            <a:spLocks noGrp="1"/>
          </p:cNvSpPr>
          <p:nvPr>
            <p:ph type="body" sz="quarter" idx="31"/>
          </p:nvPr>
        </p:nvSpPr>
        <p:spPr>
          <a:xfrm>
            <a:off x="5071973" y="18414046"/>
            <a:ext cx="7923213" cy="969962"/>
          </a:xfrm>
          <a:prstGeom prst="rect">
            <a:avLst/>
          </a:prstGeom>
        </p:spPr>
        <p:txBody>
          <a:bodyPr/>
          <a:lstStyle>
            <a:lvl1pPr>
              <a:defRPr b="0">
                <a:solidFill>
                  <a:schemeClr val="tx1"/>
                </a:solidFill>
              </a:defRPr>
            </a:lvl1pPr>
          </a:lstStyle>
          <a:p>
            <a:pPr lvl="0"/>
            <a:r>
              <a:rPr lang="en-US" dirty="0" smtClean="0"/>
              <a:t>Click to edit</a:t>
            </a:r>
            <a:endParaRPr lang="en-US" dirty="0"/>
          </a:p>
        </p:txBody>
      </p:sp>
      <p:sp>
        <p:nvSpPr>
          <p:cNvPr id="47" name="Text Placeholder 29"/>
          <p:cNvSpPr>
            <a:spLocks noGrp="1"/>
          </p:cNvSpPr>
          <p:nvPr>
            <p:ph type="body" sz="quarter" idx="32"/>
          </p:nvPr>
        </p:nvSpPr>
        <p:spPr>
          <a:xfrm>
            <a:off x="4529369" y="479124"/>
            <a:ext cx="15358832" cy="2082253"/>
          </a:xfrm>
          <a:prstGeom prst="rect">
            <a:avLst/>
          </a:prstGeom>
        </p:spPr>
        <p:txBody>
          <a:bodyPr/>
          <a:lstStyle>
            <a:lvl1pPr algn="l">
              <a:spcBef>
                <a:spcPts val="0"/>
              </a:spcBef>
              <a:defRPr sz="4500"/>
            </a:lvl1pPr>
          </a:lstStyle>
          <a:p>
            <a:pPr lvl="0"/>
            <a:r>
              <a:rPr lang="en-US" dirty="0" smtClean="0"/>
              <a:t>Click to edit Master text styles</a:t>
            </a:r>
          </a:p>
          <a:p>
            <a:pPr algn="l"/>
            <a:r>
              <a:rPr lang="en-US" sz="3500" dirty="0" smtClean="0">
                <a:solidFill>
                  <a:schemeClr val="bg1"/>
                </a:solidFill>
              </a:rPr>
              <a:t>Author</a:t>
            </a:r>
            <a:r>
              <a:rPr lang="en-US" sz="3500" baseline="0" dirty="0" smtClean="0">
                <a:solidFill>
                  <a:schemeClr val="bg1"/>
                </a:solidFill>
              </a:rPr>
              <a:t> and institutions – use proper punctuation on degrees (M.D., Ph.D., etc.)</a:t>
            </a:r>
          </a:p>
          <a:p>
            <a:pPr algn="l"/>
            <a:r>
              <a:rPr lang="en-US" sz="3500" baseline="0" dirty="0" smtClean="0">
                <a:solidFill>
                  <a:schemeClr val="bg1"/>
                </a:solidFill>
              </a:rPr>
              <a:t>Department of XXXX, University of Arkansas for Medical Sciences, Little Rock, AR</a:t>
            </a:r>
            <a:endParaRPr lang="en-US" sz="3500" baseline="0" dirty="0" smtClean="0">
              <a:solidFill>
                <a:schemeClr val="bg1"/>
              </a:solidFill>
            </a:endParaRPr>
          </a:p>
        </p:txBody>
      </p:sp>
    </p:spTree>
    <p:extLst>
      <p:ext uri="{BB962C8B-B14F-4D97-AF65-F5344CB8AC3E}">
        <p14:creationId xmlns:p14="http://schemas.microsoft.com/office/powerpoint/2010/main" val="306092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0" y="0"/>
            <a:ext cx="22067238" cy="32918400"/>
          </a:xfrm>
          <a:prstGeom prst="rect">
            <a:avLst/>
          </a:prstGeom>
          <a:gradFill>
            <a:gsLst>
              <a:gs pos="0">
                <a:srgbClr val="C00000"/>
              </a:gs>
              <a:gs pos="1000">
                <a:srgbClr val="9D2235"/>
              </a:gs>
              <a:gs pos="64000">
                <a:srgbClr val="9D2235">
                  <a:shade val="100000"/>
                  <a:satMod val="11500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0" y="-21206"/>
            <a:ext cx="3911600" cy="2709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3477" y="954571"/>
            <a:ext cx="2463052" cy="876898"/>
          </a:xfrm>
          <a:prstGeom prst="rect">
            <a:avLst/>
          </a:prstGeom>
        </p:spPr>
      </p:pic>
      <p:sp>
        <p:nvSpPr>
          <p:cNvPr id="33" name="Rectangle 32"/>
          <p:cNvSpPr/>
          <p:nvPr userDrawn="1"/>
        </p:nvSpPr>
        <p:spPr>
          <a:xfrm>
            <a:off x="25400" y="3265714"/>
            <a:ext cx="3886200" cy="29652685"/>
          </a:xfrm>
          <a:prstGeom prst="rect">
            <a:avLst/>
          </a:prstGeom>
          <a:gradFill flip="none" rotWithShape="1">
            <a:gsLst>
              <a:gs pos="0">
                <a:srgbClr val="9A9899">
                  <a:shade val="30000"/>
                  <a:satMod val="115000"/>
                </a:srgbClr>
              </a:gs>
              <a:gs pos="50000">
                <a:srgbClr val="9A9899">
                  <a:shade val="67500"/>
                  <a:satMod val="115000"/>
                </a:srgbClr>
              </a:gs>
              <a:gs pos="100000">
                <a:srgbClr val="9A989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l="14297" t="-1" r="7066" b="-4"/>
          <a:stretch/>
        </p:blipFill>
        <p:spPr>
          <a:xfrm>
            <a:off x="4441370" y="3265714"/>
            <a:ext cx="17625868" cy="26386971"/>
          </a:xfrm>
          <a:prstGeom prst="rect">
            <a:avLst/>
          </a:prstGeom>
        </p:spPr>
      </p:pic>
      <p:sp>
        <p:nvSpPr>
          <p:cNvPr id="34" name="Rectangle 33"/>
          <p:cNvSpPr/>
          <p:nvPr userDrawn="1"/>
        </p:nvSpPr>
        <p:spPr>
          <a:xfrm>
            <a:off x="4441371" y="30244029"/>
            <a:ext cx="17724269" cy="2695575"/>
          </a:xfrm>
          <a:prstGeom prst="rect">
            <a:avLst/>
          </a:prstGeom>
          <a:gradFill flip="none" rotWithShape="1">
            <a:gsLst>
              <a:gs pos="0">
                <a:srgbClr val="9A9899">
                  <a:shade val="30000"/>
                  <a:satMod val="115000"/>
                </a:srgbClr>
              </a:gs>
              <a:gs pos="50000">
                <a:srgbClr val="9A9899">
                  <a:shade val="67500"/>
                  <a:satMod val="115000"/>
                </a:srgbClr>
              </a:gs>
              <a:gs pos="100000">
                <a:srgbClr val="9A9899">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3922916" y="0"/>
            <a:ext cx="18155638" cy="2724152"/>
          </a:xfrm>
          <a:prstGeom prst="rect">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hevron 29"/>
          <p:cNvSpPr/>
          <p:nvPr userDrawn="1"/>
        </p:nvSpPr>
        <p:spPr>
          <a:xfrm rot="10800000">
            <a:off x="3489213" y="-2"/>
            <a:ext cx="952157" cy="2724153"/>
          </a:xfrm>
          <a:prstGeom prst="chevron">
            <a:avLst/>
          </a:prstGeom>
          <a:solidFill>
            <a:srgbClr val="9D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3876264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Lst>
  <p:txStyles>
    <p:titleStyle>
      <a:lvl1pPr algn="ctr" defTabSz="2194560" rtl="0" eaLnBrk="1" latinLnBrk="0" hangingPunct="1">
        <a:lnSpc>
          <a:spcPct val="90000"/>
        </a:lnSpc>
        <a:spcBef>
          <a:spcPct val="0"/>
        </a:spcBef>
        <a:buNone/>
        <a:defRPr sz="5500" b="1" kern="1200">
          <a:solidFill>
            <a:schemeClr val="bg1"/>
          </a:solidFill>
          <a:latin typeface="+mj-lt"/>
          <a:ea typeface="+mj-ea"/>
          <a:cs typeface="+mj-cs"/>
        </a:defRPr>
      </a:lvl1pPr>
    </p:titleStyle>
    <p:bodyStyle>
      <a:lvl1pPr marL="0" indent="0" algn="l" defTabSz="2194560" rtl="0" eaLnBrk="1" latinLnBrk="0" hangingPunct="1">
        <a:lnSpc>
          <a:spcPct val="90000"/>
        </a:lnSpc>
        <a:spcBef>
          <a:spcPts val="2400"/>
        </a:spcBef>
        <a:buFont typeface="Arial" panose="020B0604020202020204" pitchFamily="34" charset="0"/>
        <a:buNone/>
        <a:defRPr sz="3500" b="1" kern="1200">
          <a:solidFill>
            <a:schemeClr val="bg1"/>
          </a:solidFill>
          <a:latin typeface="+mn-lt"/>
          <a:ea typeface="+mn-ea"/>
          <a:cs typeface="+mn-cs"/>
        </a:defRPr>
      </a:lvl1pPr>
      <a:lvl2pPr marL="1097280" indent="0" algn="l" defTabSz="2194560" rtl="0" eaLnBrk="1" latinLnBrk="0" hangingPunct="1">
        <a:lnSpc>
          <a:spcPct val="90000"/>
        </a:lnSpc>
        <a:spcBef>
          <a:spcPts val="1200"/>
        </a:spcBef>
        <a:buFont typeface="Arial" panose="020B0604020202020204" pitchFamily="34" charset="0"/>
        <a:buNone/>
        <a:defRPr sz="5760" kern="1200" baseline="0">
          <a:solidFill>
            <a:schemeClr val="bg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2906" y="3400101"/>
            <a:ext cx="3243264" cy="15650438"/>
          </a:xfrm>
          <a:prstGeom prst="rect">
            <a:avLst/>
          </a:prstGeom>
          <a:noFill/>
        </p:spPr>
        <p:txBody>
          <a:bodyPr wrap="square" rtlCol="0">
            <a:spAutoFit/>
          </a:bodyPr>
          <a:lstStyle/>
          <a:p>
            <a:r>
              <a:rPr lang="en-US" sz="3500" b="1" dirty="0">
                <a:solidFill>
                  <a:schemeClr val="bg1"/>
                </a:solidFill>
                <a:latin typeface="Arial Narrow" panose="020B0606020202030204" pitchFamily="34" charset="0"/>
                <a:ea typeface="Adobe Fan Heiti Std B" panose="020B0700000000000000" pitchFamily="34" charset="-128"/>
              </a:rPr>
              <a:t>ABSTRACT</a:t>
            </a:r>
          </a:p>
          <a:p>
            <a:pPr algn="ctr"/>
            <a:endParaRPr lang="en-US" sz="2000" b="1" dirty="0">
              <a:solidFill>
                <a:schemeClr val="bg1"/>
              </a:solidFill>
              <a:latin typeface="Arial Narrow" panose="020B0606020202030204" pitchFamily="34" charset="0"/>
              <a:ea typeface="Adobe Fan Heiti Std B" panose="020B0700000000000000" pitchFamily="34" charset="-128"/>
            </a:endParaRPr>
          </a:p>
          <a:p>
            <a:pPr defTabSz="3426086"/>
            <a:r>
              <a:rPr lang="en-US" sz="2000" dirty="0">
                <a:solidFill>
                  <a:schemeClr val="bg1"/>
                </a:solidFill>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2000" b="1" dirty="0">
                <a:solidFill>
                  <a:schemeClr val="bg1"/>
                </a:solidFill>
                <a:latin typeface="Arial Narrow" panose="020B0606020202030204" pitchFamily="34" charset="0"/>
              </a:rPr>
              <a:t>TIPS: How to bring things in from Excel and Word</a:t>
            </a:r>
            <a:endParaRPr lang="en-US" sz="2000"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Excel</a:t>
            </a:r>
            <a:r>
              <a:rPr lang="en-US" sz="2000" dirty="0">
                <a:solidFill>
                  <a:schemeClr val="bg1"/>
                </a:solidFill>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2000" b="1" i="1" u="sng" dirty="0">
                <a:solidFill>
                  <a:schemeClr val="bg1"/>
                </a:solidFill>
                <a:latin typeface="Arial Narrow" panose="020B0606020202030204" pitchFamily="34" charset="0"/>
              </a:rPr>
              <a:t>Watch out</a:t>
            </a:r>
            <a:r>
              <a:rPr lang="en-US" sz="2000" dirty="0">
                <a:solidFill>
                  <a:schemeClr val="bg1"/>
                </a:solidFill>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2000"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Word</a:t>
            </a:r>
            <a:r>
              <a:rPr lang="en-US" sz="2000" dirty="0">
                <a:solidFill>
                  <a:schemeClr val="bg1"/>
                </a:solidFill>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2000" b="1"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Scans:</a:t>
            </a:r>
            <a:r>
              <a:rPr lang="en-US" sz="2000" dirty="0">
                <a:solidFill>
                  <a:schemeClr val="bg1"/>
                </a:solidFill>
                <a:latin typeface="Arial Narrow" panose="020B0606020202030204" pitchFamily="34" charset="0"/>
              </a:rPr>
              <a:t> we need images to be 100 dpi in their </a:t>
            </a:r>
            <a:r>
              <a:rPr lang="en-US" sz="2000" u="sng" dirty="0">
                <a:solidFill>
                  <a:schemeClr val="bg1"/>
                </a:solidFill>
                <a:latin typeface="Arial Narrow" panose="020B0606020202030204" pitchFamily="34" charset="0"/>
              </a:rPr>
              <a:t>final size</a:t>
            </a:r>
            <a:r>
              <a:rPr lang="en-US" sz="2000" dirty="0">
                <a:solidFill>
                  <a:schemeClr val="bg1"/>
                </a:solidFill>
                <a:latin typeface="Arial Narrow" panose="020B0606020202030204" pitchFamily="34" charset="0"/>
              </a:rPr>
              <a:t>, or use a rule of thumb of 2 to 4 megabytes of uncompressed .</a:t>
            </a:r>
            <a:r>
              <a:rPr lang="en-US" sz="2000" dirty="0" err="1">
                <a:solidFill>
                  <a:schemeClr val="bg1"/>
                </a:solidFill>
                <a:latin typeface="Arial Narrow" panose="020B0606020202030204" pitchFamily="34" charset="0"/>
              </a:rPr>
              <a:t>tif</a:t>
            </a:r>
            <a:r>
              <a:rPr lang="en-US" sz="2000" dirty="0">
                <a:solidFill>
                  <a:schemeClr val="bg1"/>
                </a:solidFill>
                <a:latin typeface="Arial Narrow" panose="020B0606020202030204" pitchFamily="34" charset="0"/>
              </a:rPr>
              <a:t> file per square foot of image..</a:t>
            </a:r>
          </a:p>
          <a:p>
            <a:pPr defTabSz="881622">
              <a:lnSpc>
                <a:spcPct val="90000"/>
              </a:lnSpc>
            </a:pPr>
            <a:endParaRPr lang="en-US" sz="2000" dirty="0">
              <a:solidFill>
                <a:schemeClr val="bg1"/>
              </a:solidFill>
              <a:latin typeface="Arial Narrow" panose="020B0606020202030204" pitchFamily="34" charset="0"/>
            </a:endParaRPr>
          </a:p>
          <a:p>
            <a:pPr defTabSz="881622">
              <a:lnSpc>
                <a:spcPct val="90000"/>
              </a:lnSpc>
            </a:pPr>
            <a:r>
              <a:rPr lang="en-US" sz="2000" dirty="0">
                <a:solidFill>
                  <a:schemeClr val="bg1"/>
                </a:solidFill>
                <a:latin typeface="Arial Narrow" panose="020B0606020202030204" pitchFamily="34" charset="0"/>
              </a:rPr>
              <a:t>JPEG files are OK. If you are designing your poster on a PC and using digital pictures generated on a Mac, be sure to convert them to </a:t>
            </a:r>
            <a:r>
              <a:rPr lang="en-US" sz="2000" dirty="0" err="1">
                <a:solidFill>
                  <a:schemeClr val="bg1"/>
                </a:solidFill>
                <a:latin typeface="Arial Narrow" panose="020B0606020202030204" pitchFamily="34" charset="0"/>
              </a:rPr>
              <a:t>tif</a:t>
            </a:r>
            <a:r>
              <a:rPr lang="en-US" sz="2000" dirty="0">
                <a:solidFill>
                  <a:schemeClr val="bg1"/>
                </a:solidFill>
                <a:latin typeface="Arial Narrow" panose="020B0606020202030204" pitchFamily="34" charset="0"/>
              </a:rPr>
              <a:t> or jpg before bringing them into PowerPoint. PICT files will display but not print.</a:t>
            </a:r>
          </a:p>
          <a:p>
            <a:pPr defTabSz="881622">
              <a:lnSpc>
                <a:spcPct val="90000"/>
              </a:lnSpc>
            </a:pPr>
            <a:endParaRPr lang="en-US" sz="2000"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Preview: </a:t>
            </a:r>
            <a:r>
              <a:rPr lang="en-US" sz="2000" dirty="0">
                <a:solidFill>
                  <a:schemeClr val="bg1"/>
                </a:solidFill>
                <a:latin typeface="Arial Narrow" panose="020B0606020202030204" pitchFamily="34" charset="0"/>
              </a:rPr>
              <a:t>to see your in poster in actual  size, go to view-zoom-200%. This is a good way to be sure your pictures are going to look OK</a:t>
            </a:r>
            <a:r>
              <a:rPr lang="en-US" sz="1800" dirty="0">
                <a:solidFill>
                  <a:schemeClr val="bg1"/>
                </a:solidFill>
                <a:latin typeface="Arial Narrow" panose="020B0606020202030204" pitchFamily="34" charset="0"/>
              </a:rPr>
              <a:t>.</a:t>
            </a:r>
          </a:p>
        </p:txBody>
      </p:sp>
      <p:sp>
        <p:nvSpPr>
          <p:cNvPr id="8" name="TextBox 7"/>
          <p:cNvSpPr txBox="1"/>
          <p:nvPr/>
        </p:nvSpPr>
        <p:spPr>
          <a:xfrm>
            <a:off x="4991100" y="3635918"/>
            <a:ext cx="7563001" cy="7565148"/>
          </a:xfrm>
          <a:prstGeom prst="rect">
            <a:avLst/>
          </a:prstGeom>
          <a:noFill/>
        </p:spPr>
        <p:txBody>
          <a:bodyPr wrap="square" rtlCol="0">
            <a:spAutoFit/>
          </a:bodyPr>
          <a:lstStyle/>
          <a:p>
            <a:pPr defTabSz="3426086"/>
            <a:r>
              <a:rPr lang="en-US" sz="3500" b="1" dirty="0">
                <a:solidFill>
                  <a:srgbClr val="9D2235"/>
                </a:solidFill>
                <a:latin typeface="Arial Narrow" panose="020B0606020202030204" pitchFamily="34" charset="0"/>
                <a:ea typeface="Adobe Fan Heiti Std B" panose="020B0700000000000000" pitchFamily="34" charset="-128"/>
              </a:rPr>
              <a:t>BACKGROUND </a:t>
            </a:r>
          </a:p>
          <a:p>
            <a:pPr algn="ctr" defTabSz="3426086"/>
            <a:endParaRPr lang="en-US" sz="2000" b="1"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Arial type face size </a:t>
            </a:r>
            <a:r>
              <a:rPr lang="en-US" sz="2000" dirty="0" smtClean="0">
                <a:latin typeface="Arial Narrow" panose="020B0606020202030204" pitchFamily="34" charset="0"/>
                <a:ea typeface="Adobe Fan Heiti Std B" panose="020B0700000000000000" pitchFamily="34" charset="-128"/>
              </a:rPr>
              <a:t>10</a:t>
            </a:r>
            <a:r>
              <a:rPr lang="en-US" sz="2000" dirty="0" smtClean="0">
                <a:latin typeface="Arial Narrow" panose="020B0606020202030204" pitchFamily="34" charset="0"/>
                <a:ea typeface="Adobe Fan Heiti Std B" panose="020B0700000000000000" pitchFamily="34" charset="-128"/>
              </a:rPr>
              <a:t>; </a:t>
            </a:r>
            <a:r>
              <a:rPr lang="en-US" sz="20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r>
              <a:rPr lang="en-US" sz="2000" dirty="0" err="1">
                <a:latin typeface="Arial Narrow" panose="020B0606020202030204" pitchFamily="34" charset="0"/>
                <a:ea typeface="Adobe Fan Heiti Std B" panose="020B0700000000000000" pitchFamily="34" charset="-128"/>
              </a:rPr>
              <a:t>L;N;lsjdfASDJal;sdjl</a:t>
            </a:r>
            <a:r>
              <a:rPr lang="en-US" sz="2000" dirty="0">
                <a:latin typeface="Arial Narrow" panose="020B0606020202030204" pitchFamily="34" charset="0"/>
                <a:ea typeface="Adobe Fan Heiti Std B" panose="020B0700000000000000" pitchFamily="34" charset="-128"/>
              </a:rPr>
              <a:t>; aSJDAl;jksdaLJSD;alsjd;Aljsd;lasdj;aLJDAljdal;jdaLJDAL;sjd;aLDJA;ljd;aljdALJSDALJSDALJSDAljdajdJD;aljsdl;ajsd;aljsdaLJDAljdaLDJAljsdaL;JD;Aljsd</a:t>
            </a:r>
            <a:endParaRPr lang="en-US" sz="2000" dirty="0">
              <a:latin typeface="Arial Narrow" panose="020B0606020202030204" pitchFamily="34" charset="0"/>
              <a:ea typeface="Adobe Fan Heiti Std B" panose="020B0700000000000000" pitchFamily="34" charset="-128"/>
            </a:endParaRPr>
          </a:p>
          <a:p>
            <a:pPr defTabSz="3426086"/>
            <a:endParaRPr lang="en-US" sz="2880" b="1" dirty="0">
              <a:solidFill>
                <a:srgbClr val="9D2235"/>
              </a:solidFill>
              <a:latin typeface="Arial Narrow" panose="020B0606020202030204" pitchFamily="34" charset="0"/>
              <a:ea typeface="Adobe Fan Heiti Std B" panose="020B0700000000000000" pitchFamily="34" charset="-128"/>
            </a:endParaRPr>
          </a:p>
          <a:p>
            <a:pPr defTabSz="3426086"/>
            <a:endParaRPr lang="en-US" sz="2880" b="1" dirty="0">
              <a:solidFill>
                <a:srgbClr val="9D2235"/>
              </a:solidFill>
              <a:latin typeface="Arial Narrow" panose="020B0606020202030204" pitchFamily="34" charset="0"/>
              <a:ea typeface="Adobe Fan Heiti Std B" panose="020B0700000000000000" pitchFamily="34" charset="-128"/>
            </a:endParaRPr>
          </a:p>
          <a:p>
            <a:pPr defTabSz="3426086"/>
            <a:r>
              <a:rPr lang="en-US" sz="3500" b="1" dirty="0">
                <a:solidFill>
                  <a:srgbClr val="9D2235"/>
                </a:solidFill>
                <a:latin typeface="Arial Narrow" panose="020B0606020202030204" pitchFamily="34" charset="0"/>
                <a:ea typeface="Adobe Fan Heiti Std B" panose="020B0700000000000000" pitchFamily="34" charset="-128"/>
              </a:rPr>
              <a:t>METHODS</a:t>
            </a:r>
          </a:p>
          <a:p>
            <a:pPr algn="ctr" defTabSz="3426086"/>
            <a:endParaRPr lang="en-US" sz="2000" b="1"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a:t>
            </a:r>
            <a:r>
              <a:rPr lang="en-US" sz="2000" dirty="0" err="1">
                <a:latin typeface="Arial Narrow" panose="020B0606020202030204" pitchFamily="34" charset="0"/>
                <a:ea typeface="Adobe Fan Heiti Std B" panose="020B0700000000000000" pitchFamily="34" charset="-128"/>
              </a:rPr>
              <a:t>lsjdfASDJ</a:t>
            </a:r>
            <a:r>
              <a:rPr lang="en-US" sz="2000" dirty="0">
                <a:latin typeface="Arial Narrow" panose="020B0606020202030204" pitchFamily="34" charset="0"/>
                <a:ea typeface="Adobe Fan Heiti Std B" panose="020B0700000000000000" pitchFamily="34" charset="-128"/>
              </a:rPr>
              <a:t> al;sdjl;aSJDAl;jksdaLJSD;alsjd;Aljsd;lasdj;aLJDAljdal;jdaLJDAL;sjd;aLDJA;ljd;aljdALJSDALJSDALJSDAljdajdJD;aljsdl;ajsd;aljsdaLJDAljdaLDJAljsdaL;JD;Aljsd;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p:txBody>
      </p:sp>
      <p:sp>
        <p:nvSpPr>
          <p:cNvPr id="9" name="TextBox 8"/>
          <p:cNvSpPr txBox="1"/>
          <p:nvPr/>
        </p:nvSpPr>
        <p:spPr>
          <a:xfrm>
            <a:off x="4991100" y="11141026"/>
            <a:ext cx="7563001" cy="6006260"/>
          </a:xfrm>
          <a:prstGeom prst="rect">
            <a:avLst/>
          </a:prstGeom>
          <a:noFill/>
        </p:spPr>
        <p:txBody>
          <a:bodyPr wrap="square" rtlCol="0">
            <a:spAutoFit/>
          </a:bodyPr>
          <a:lstStyle/>
          <a:p>
            <a:pPr defTabSz="881622">
              <a:lnSpc>
                <a:spcPct val="90000"/>
              </a:lnSpc>
            </a:pPr>
            <a:r>
              <a:rPr lang="en-US" sz="3500" b="1" dirty="0">
                <a:solidFill>
                  <a:srgbClr val="9D2235"/>
                </a:solidFill>
                <a:latin typeface="Arial Narrow" panose="020B0606020202030204" pitchFamily="34" charset="0"/>
                <a:ea typeface="Adobe Fan Heiti Std B" panose="020B0700000000000000" pitchFamily="34" charset="-128"/>
              </a:rPr>
              <a:t>RESULTS</a:t>
            </a:r>
          </a:p>
          <a:p>
            <a:pPr algn="ctr" defTabSz="881622">
              <a:lnSpc>
                <a:spcPct val="90000"/>
              </a:lnSpc>
            </a:pPr>
            <a:endParaRPr lang="en-US" sz="1800" b="1" dirty="0">
              <a:latin typeface="Arial Narrow" panose="020B0606020202030204" pitchFamily="34" charset="0"/>
              <a:ea typeface="Adobe Fan Heiti Std B" panose="020B0700000000000000" pitchFamily="34" charset="-128"/>
            </a:endParaRPr>
          </a:p>
          <a:p>
            <a:pPr defTabSz="881622">
              <a:lnSpc>
                <a:spcPct val="90000"/>
              </a:lnSpc>
            </a:pPr>
            <a:r>
              <a:rPr lang="en-US" sz="2000" dirty="0">
                <a:latin typeface="Arial Narrow" panose="020B0606020202030204" pitchFamily="34" charset="0"/>
              </a:rPr>
              <a:t>TIPS: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2000" dirty="0">
              <a:latin typeface="Arial Narrow" panose="020B0606020202030204" pitchFamily="34" charset="0"/>
            </a:endParaRPr>
          </a:p>
          <a:p>
            <a:pPr defTabSz="881622">
              <a:lnSpc>
                <a:spcPct val="90000"/>
              </a:lnSpc>
            </a:pPr>
            <a:r>
              <a:rPr lang="en-US" sz="20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2000" dirty="0">
              <a:latin typeface="Arial Narrow" panose="020B0606020202030204" pitchFamily="34" charset="0"/>
            </a:endParaRPr>
          </a:p>
          <a:p>
            <a:pPr defTabSz="881622">
              <a:lnSpc>
                <a:spcPct val="90000"/>
              </a:lnSpc>
            </a:pPr>
            <a:r>
              <a:rPr lang="en-US" sz="20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
        <p:nvSpPr>
          <p:cNvPr id="10" name="TextBox 9"/>
          <p:cNvSpPr txBox="1"/>
          <p:nvPr/>
        </p:nvSpPr>
        <p:spPr>
          <a:xfrm>
            <a:off x="13809636" y="3634963"/>
            <a:ext cx="7160269" cy="13414441"/>
          </a:xfrm>
          <a:prstGeom prst="rect">
            <a:avLst/>
          </a:prstGeom>
          <a:noFill/>
        </p:spPr>
        <p:txBody>
          <a:bodyPr wrap="square" rtlCol="0">
            <a:spAutoFit/>
          </a:bodyPr>
          <a:lstStyle/>
          <a:p>
            <a:pPr defTabSz="881622">
              <a:lnSpc>
                <a:spcPct val="90000"/>
              </a:lnSpc>
            </a:pPr>
            <a:r>
              <a:rPr lang="en-US" sz="3500" b="1" dirty="0">
                <a:solidFill>
                  <a:srgbClr val="9D2235"/>
                </a:solidFill>
                <a:latin typeface="Arial Narrow" panose="020B0606020202030204" pitchFamily="34" charset="0"/>
              </a:rPr>
              <a:t>CONCLUSIONS</a:t>
            </a:r>
          </a:p>
          <a:p>
            <a:pPr algn="ctr" defTabSz="881622">
              <a:lnSpc>
                <a:spcPct val="90000"/>
              </a:lnSpc>
            </a:pPr>
            <a:endParaRPr lang="en-US" sz="1800" b="1" dirty="0">
              <a:latin typeface="Arial Narrow" panose="020B0606020202030204" pitchFamily="34" charset="0"/>
            </a:endParaRPr>
          </a:p>
          <a:p>
            <a:pPr defTabSz="3426086"/>
            <a:r>
              <a:rPr lang="en-US" sz="20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2000" dirty="0" smtClean="0">
              <a:latin typeface="Arial Narrow" panose="020B0606020202030204" pitchFamily="34" charset="0"/>
              <a:ea typeface="Adobe Fan Heiti Std B" panose="020B0700000000000000" pitchFamily="34" charset="-128"/>
            </a:endParaRP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endParaRPr lang="en-US" sz="20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pic>
        <p:nvPicPr>
          <p:cNvPr id="13" name="Picture 12"/>
          <p:cNvPicPr>
            <a:picLocks noChangeAspect="1"/>
          </p:cNvPicPr>
          <p:nvPr/>
        </p:nvPicPr>
        <p:blipFill>
          <a:blip r:embed="rId2"/>
          <a:stretch>
            <a:fillRect/>
          </a:stretch>
        </p:blipFill>
        <p:spPr>
          <a:xfrm>
            <a:off x="5100421" y="16592078"/>
            <a:ext cx="6914426" cy="4277742"/>
          </a:xfrm>
          <a:prstGeom prst="rect">
            <a:avLst/>
          </a:prstGeom>
        </p:spPr>
      </p:pic>
      <p:pic>
        <p:nvPicPr>
          <p:cNvPr id="14" name="Picture 13"/>
          <p:cNvPicPr>
            <a:picLocks noChangeAspect="1"/>
          </p:cNvPicPr>
          <p:nvPr/>
        </p:nvPicPr>
        <p:blipFill>
          <a:blip r:embed="rId3"/>
          <a:stretch>
            <a:fillRect/>
          </a:stretch>
        </p:blipFill>
        <p:spPr>
          <a:xfrm>
            <a:off x="13909028" y="22433779"/>
            <a:ext cx="6961483" cy="4676741"/>
          </a:xfrm>
          <a:prstGeom prst="rect">
            <a:avLst/>
          </a:prstGeom>
        </p:spPr>
      </p:pic>
      <p:pic>
        <p:nvPicPr>
          <p:cNvPr id="15" name="Picture 14"/>
          <p:cNvPicPr>
            <a:picLocks noChangeAspect="1"/>
          </p:cNvPicPr>
          <p:nvPr/>
        </p:nvPicPr>
        <p:blipFill>
          <a:blip r:embed="rId4"/>
          <a:stretch>
            <a:fillRect/>
          </a:stretch>
        </p:blipFill>
        <p:spPr>
          <a:xfrm>
            <a:off x="13909031" y="17324935"/>
            <a:ext cx="6792947" cy="4549933"/>
          </a:xfrm>
          <a:prstGeom prst="rect">
            <a:avLst/>
          </a:prstGeom>
        </p:spPr>
      </p:pic>
      <p:sp>
        <p:nvSpPr>
          <p:cNvPr id="16" name="TextBox 15"/>
          <p:cNvSpPr txBox="1"/>
          <p:nvPr/>
        </p:nvSpPr>
        <p:spPr>
          <a:xfrm>
            <a:off x="4977499" y="21337476"/>
            <a:ext cx="7160269" cy="8063746"/>
          </a:xfrm>
          <a:prstGeom prst="rect">
            <a:avLst/>
          </a:prstGeom>
          <a:noFill/>
        </p:spPr>
        <p:txBody>
          <a:bodyPr wrap="square" rtlCol="0">
            <a:spAutoFit/>
          </a:bodyPr>
          <a:lstStyle/>
          <a:p>
            <a:pPr defTabSz="3426086"/>
            <a:r>
              <a:rPr lang="en-US" sz="2000" dirty="0" smtClean="0">
                <a:latin typeface="Arial Narrow" panose="020B0606020202030204" pitchFamily="34" charset="0"/>
                <a:ea typeface="Adobe Fan Heiti Std B" panose="020B0700000000000000" pitchFamily="34" charset="-128"/>
              </a:rPr>
              <a:t>Arial </a:t>
            </a:r>
            <a:r>
              <a:rPr lang="en-US" sz="2000" dirty="0">
                <a:latin typeface="Arial Narrow" panose="020B0606020202030204" pitchFamily="34" charset="0"/>
                <a:ea typeface="Adobe Fan Heiti Std B" panose="020B0700000000000000" pitchFamily="34" charset="-128"/>
              </a:rPr>
              <a:t>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2000" dirty="0" smtClean="0">
              <a:latin typeface="Arial Narrow" panose="020B0606020202030204" pitchFamily="34" charset="0"/>
              <a:ea typeface="Adobe Fan Heiti Std B" panose="020B0700000000000000" pitchFamily="34" charset="-128"/>
            </a:endParaRP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1800" dirty="0">
              <a:latin typeface="Arial Narrow" panose="020B0606020202030204" pitchFamily="34" charset="0"/>
              <a:ea typeface="Adobe Fan Heiti Std B" panose="020B0700000000000000" pitchFamily="34" charset="-128"/>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63228" y="961275"/>
            <a:ext cx="2287055" cy="1029774"/>
          </a:xfrm>
          <a:prstGeom prst="rect">
            <a:avLst/>
          </a:prstGeom>
        </p:spPr>
      </p:pic>
      <p:sp>
        <p:nvSpPr>
          <p:cNvPr id="17" name="Text Placeholder 29"/>
          <p:cNvSpPr>
            <a:spLocks noGrp="1"/>
          </p:cNvSpPr>
          <p:nvPr>
            <p:ph type="body" sz="quarter" idx="32"/>
          </p:nvPr>
        </p:nvSpPr>
        <p:spPr>
          <a:xfrm>
            <a:off x="4620120" y="612767"/>
            <a:ext cx="13758631" cy="1726790"/>
          </a:xfrm>
          <a:prstGeom prst="rect">
            <a:avLst/>
          </a:prstGeom>
        </p:spPr>
        <p:txBody>
          <a:bodyPr/>
          <a:lstStyle>
            <a:lvl1pPr algn="l">
              <a:spcBef>
                <a:spcPts val="0"/>
              </a:spcBef>
              <a:defRPr sz="4500"/>
            </a:lvl1pPr>
          </a:lstStyle>
          <a:p>
            <a:pPr lvl="0"/>
            <a:r>
              <a:rPr lang="en-US" dirty="0" smtClean="0"/>
              <a:t>Click to edit Master text styles</a:t>
            </a:r>
          </a:p>
          <a:p>
            <a:pPr algn="l"/>
            <a:r>
              <a:rPr lang="en-US" sz="3000" dirty="0" smtClean="0">
                <a:solidFill>
                  <a:schemeClr val="bg1"/>
                </a:solidFill>
              </a:rPr>
              <a:t>Author</a:t>
            </a:r>
            <a:r>
              <a:rPr lang="en-US" sz="3000" baseline="0" dirty="0" smtClean="0">
                <a:solidFill>
                  <a:schemeClr val="bg1"/>
                </a:solidFill>
              </a:rPr>
              <a:t> and institutions – use proper punctuation on degrees (M.D., Ph.D., etc.)</a:t>
            </a:r>
            <a:r>
              <a:rPr lang="en-US" sz="3000" dirty="0" smtClean="0">
                <a:solidFill>
                  <a:schemeClr val="bg1"/>
                </a:solidFill>
              </a:rPr>
              <a:t> </a:t>
            </a:r>
            <a:r>
              <a:rPr lang="en-US" sz="3000" baseline="0" dirty="0" smtClean="0">
                <a:solidFill>
                  <a:schemeClr val="bg1"/>
                </a:solidFill>
              </a:rPr>
              <a:t>Department of XXXX, University of Arkansas for Medical Sciences, Little Rock, AR</a:t>
            </a:r>
            <a:endParaRPr lang="en-US" sz="3000" baseline="0" dirty="0" smtClean="0">
              <a:solidFill>
                <a:schemeClr val="bg1"/>
              </a:solidFill>
            </a:endParaRPr>
          </a:p>
        </p:txBody>
      </p:sp>
      <p:sp>
        <p:nvSpPr>
          <p:cNvPr id="20" name="Rectangle 19"/>
          <p:cNvSpPr/>
          <p:nvPr/>
        </p:nvSpPr>
        <p:spPr>
          <a:xfrm>
            <a:off x="4860891" y="30600073"/>
            <a:ext cx="16075356" cy="1123384"/>
          </a:xfrm>
          <a:prstGeom prst="rect">
            <a:avLst/>
          </a:prstGeom>
        </p:spPr>
        <p:txBody>
          <a:bodyPr wrap="square">
            <a:spAutoFit/>
          </a:bodyPr>
          <a:lstStyle/>
          <a:p>
            <a:pPr defTabSz="881622">
              <a:lnSpc>
                <a:spcPct val="90000"/>
              </a:lnSpc>
            </a:pPr>
            <a:r>
              <a:rPr lang="en-US" sz="3000" b="1" dirty="0" smtClean="0">
                <a:solidFill>
                  <a:schemeClr val="bg1"/>
                </a:solidFill>
                <a:latin typeface="Arial Narrow" panose="020B0606020202030204" pitchFamily="34" charset="0"/>
              </a:rPr>
              <a:t>ACKNOWLEDGEMENTS </a:t>
            </a:r>
          </a:p>
          <a:p>
            <a:pPr defTabSz="3426086"/>
            <a:r>
              <a:rPr lang="en-US" sz="2000" dirty="0" smtClean="0">
                <a:solidFill>
                  <a:schemeClr val="bg1"/>
                </a:solidFill>
                <a:latin typeface="Arial Narrow" panose="020B0606020202030204" pitchFamily="34" charset="0"/>
                <a:ea typeface="Adobe Fan Heiti Std B" panose="020B0700000000000000" pitchFamily="34" charset="-128"/>
              </a:rPr>
              <a:t>Arial </a:t>
            </a:r>
            <a:r>
              <a:rPr lang="en-US" sz="2000" dirty="0">
                <a:solidFill>
                  <a:schemeClr val="bg1"/>
                </a:solidFill>
                <a:latin typeface="Arial Narrow" panose="020B0606020202030204" pitchFamily="34" charset="0"/>
                <a:ea typeface="Adobe Fan Heiti Std B" panose="020B0700000000000000" pitchFamily="34" charset="-128"/>
              </a:rPr>
              <a:t>type face size 10   </a:t>
            </a:r>
            <a:r>
              <a:rPr lang="en-US" sz="2000" dirty="0" err="1">
                <a:solidFill>
                  <a:schemeClr val="bg1"/>
                </a:solidFill>
                <a:latin typeface="Arial Narrow" panose="020B0606020202030204" pitchFamily="34" charset="0"/>
                <a:ea typeface="Adobe Fan Heiti Std B" panose="020B0700000000000000" pitchFamily="34" charset="-128"/>
              </a:rPr>
              <a:t>lsalsdfjasldfalsdha</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a:solidFill>
                  <a:schemeClr val="bg1"/>
                </a:solidFill>
                <a:latin typeface="Arial Narrow" panose="020B0606020202030204" pitchFamily="34" charset="0"/>
                <a:ea typeface="Adobe Fan Heiti Std B" panose="020B0700000000000000" pitchFamily="34" charset="-128"/>
              </a:rPr>
              <a:t>JASDajkdASDK’asd</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a:solidFill>
                  <a:schemeClr val="bg1"/>
                </a:solidFill>
                <a:latin typeface="Arial Narrow" panose="020B0606020202030204" pitchFamily="34" charset="0"/>
                <a:ea typeface="Adobe Fan Heiti Std B" panose="020B0700000000000000" pitchFamily="34" charset="-128"/>
              </a:rPr>
              <a:t>kl’Aksda’SDKA’sdk</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a’sdkSDKA;lsdjka;l</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sjdfASDJ</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al;sdjl;aSJDAl;jksdaLJSD</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a:solidFill>
                  <a:schemeClr val="bg1"/>
                </a:solidFill>
                <a:latin typeface="Arial Narrow" panose="020B0606020202030204" pitchFamily="34" charset="0"/>
                <a:ea typeface="Adobe Fan Heiti Std B" panose="020B0700000000000000" pitchFamily="34" charset="-128"/>
              </a:rPr>
              <a:t>alsjd;Aljs</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d;lasdj;aLJDAljd</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al;jdaLJDAL;sjd;aLDJA</a:t>
            </a:r>
            <a:r>
              <a:rPr lang="en-US" sz="2000" dirty="0" smtClean="0">
                <a:solidFill>
                  <a:schemeClr val="bg1"/>
                </a:solidFill>
                <a:latin typeface="Arial Narrow" panose="020B0606020202030204" pitchFamily="34" charset="0"/>
                <a:ea typeface="Adobe Fan Heiti Std B" panose="020B0700000000000000" pitchFamily="34" charset="-128"/>
              </a:rPr>
              <a:t> ;aljdALJSDALJSDALJSDAljdajdljsdl;ajsd;aljsdaLJDAljdaLDJAljsdaL;JD;Aljsd;alJD;LAjdaLJDAL;JDL;AJSDJDAljd;JD;LNVCNZVCLN</a:t>
            </a:r>
            <a:endParaRPr lang="en-US" sz="2000" dirty="0">
              <a:solidFill>
                <a:schemeClr val="bg1"/>
              </a:solidFill>
            </a:endParaRPr>
          </a:p>
        </p:txBody>
      </p:sp>
    </p:spTree>
    <p:extLst>
      <p:ext uri="{BB962C8B-B14F-4D97-AF65-F5344CB8AC3E}">
        <p14:creationId xmlns:p14="http://schemas.microsoft.com/office/powerpoint/2010/main" val="371961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92906" y="3400101"/>
            <a:ext cx="3243264" cy="15650438"/>
          </a:xfrm>
          <a:prstGeom prst="rect">
            <a:avLst/>
          </a:prstGeom>
          <a:noFill/>
        </p:spPr>
        <p:txBody>
          <a:bodyPr wrap="square" rtlCol="0">
            <a:spAutoFit/>
          </a:bodyPr>
          <a:lstStyle/>
          <a:p>
            <a:r>
              <a:rPr lang="en-US" sz="3500" b="1" dirty="0">
                <a:solidFill>
                  <a:schemeClr val="bg1"/>
                </a:solidFill>
                <a:latin typeface="Arial Narrow" panose="020B0606020202030204" pitchFamily="34" charset="0"/>
                <a:ea typeface="Adobe Fan Heiti Std B" panose="020B0700000000000000" pitchFamily="34" charset="-128"/>
              </a:rPr>
              <a:t>ABSTRACT</a:t>
            </a:r>
          </a:p>
          <a:p>
            <a:pPr algn="ctr"/>
            <a:endParaRPr lang="en-US" sz="2000" b="1" dirty="0">
              <a:solidFill>
                <a:schemeClr val="bg1"/>
              </a:solidFill>
              <a:latin typeface="Arial Narrow" panose="020B0606020202030204" pitchFamily="34" charset="0"/>
              <a:ea typeface="Adobe Fan Heiti Std B" panose="020B0700000000000000" pitchFamily="34" charset="-128"/>
            </a:endParaRPr>
          </a:p>
          <a:p>
            <a:pPr defTabSz="3426086"/>
            <a:r>
              <a:rPr lang="en-US" sz="2000" dirty="0">
                <a:solidFill>
                  <a:schemeClr val="bg1"/>
                </a:solidFill>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2000" b="1" dirty="0">
                <a:solidFill>
                  <a:schemeClr val="bg1"/>
                </a:solidFill>
                <a:latin typeface="Arial Narrow" panose="020B0606020202030204" pitchFamily="34" charset="0"/>
              </a:rPr>
              <a:t>TIPS: How to bring things in from Excel and Word</a:t>
            </a:r>
            <a:endParaRPr lang="en-US" sz="2000"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Excel</a:t>
            </a:r>
            <a:r>
              <a:rPr lang="en-US" sz="2000" dirty="0">
                <a:solidFill>
                  <a:schemeClr val="bg1"/>
                </a:solidFill>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2000" b="1" i="1" u="sng" dirty="0">
                <a:solidFill>
                  <a:schemeClr val="bg1"/>
                </a:solidFill>
                <a:latin typeface="Arial Narrow" panose="020B0606020202030204" pitchFamily="34" charset="0"/>
              </a:rPr>
              <a:t>Watch out</a:t>
            </a:r>
            <a:r>
              <a:rPr lang="en-US" sz="2000" dirty="0">
                <a:solidFill>
                  <a:schemeClr val="bg1"/>
                </a:solidFill>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2000"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Word</a:t>
            </a:r>
            <a:r>
              <a:rPr lang="en-US" sz="2000" dirty="0">
                <a:solidFill>
                  <a:schemeClr val="bg1"/>
                </a:solidFill>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2000" b="1"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Scans:</a:t>
            </a:r>
            <a:r>
              <a:rPr lang="en-US" sz="2000" dirty="0">
                <a:solidFill>
                  <a:schemeClr val="bg1"/>
                </a:solidFill>
                <a:latin typeface="Arial Narrow" panose="020B0606020202030204" pitchFamily="34" charset="0"/>
              </a:rPr>
              <a:t> we need images to be 100 dpi in their </a:t>
            </a:r>
            <a:r>
              <a:rPr lang="en-US" sz="2000" u="sng" dirty="0">
                <a:solidFill>
                  <a:schemeClr val="bg1"/>
                </a:solidFill>
                <a:latin typeface="Arial Narrow" panose="020B0606020202030204" pitchFamily="34" charset="0"/>
              </a:rPr>
              <a:t>final size</a:t>
            </a:r>
            <a:r>
              <a:rPr lang="en-US" sz="2000" dirty="0">
                <a:solidFill>
                  <a:schemeClr val="bg1"/>
                </a:solidFill>
                <a:latin typeface="Arial Narrow" panose="020B0606020202030204" pitchFamily="34" charset="0"/>
              </a:rPr>
              <a:t>, or use a rule of thumb of 2 to 4 megabytes of uncompressed .</a:t>
            </a:r>
            <a:r>
              <a:rPr lang="en-US" sz="2000" dirty="0" err="1">
                <a:solidFill>
                  <a:schemeClr val="bg1"/>
                </a:solidFill>
                <a:latin typeface="Arial Narrow" panose="020B0606020202030204" pitchFamily="34" charset="0"/>
              </a:rPr>
              <a:t>tif</a:t>
            </a:r>
            <a:r>
              <a:rPr lang="en-US" sz="2000" dirty="0">
                <a:solidFill>
                  <a:schemeClr val="bg1"/>
                </a:solidFill>
                <a:latin typeface="Arial Narrow" panose="020B0606020202030204" pitchFamily="34" charset="0"/>
              </a:rPr>
              <a:t> file per square foot of image..</a:t>
            </a:r>
          </a:p>
          <a:p>
            <a:pPr defTabSz="881622">
              <a:lnSpc>
                <a:spcPct val="90000"/>
              </a:lnSpc>
            </a:pPr>
            <a:endParaRPr lang="en-US" sz="2000" dirty="0">
              <a:solidFill>
                <a:schemeClr val="bg1"/>
              </a:solidFill>
              <a:latin typeface="Arial Narrow" panose="020B0606020202030204" pitchFamily="34" charset="0"/>
            </a:endParaRPr>
          </a:p>
          <a:p>
            <a:pPr defTabSz="881622">
              <a:lnSpc>
                <a:spcPct val="90000"/>
              </a:lnSpc>
            </a:pPr>
            <a:r>
              <a:rPr lang="en-US" sz="2000" dirty="0">
                <a:solidFill>
                  <a:schemeClr val="bg1"/>
                </a:solidFill>
                <a:latin typeface="Arial Narrow" panose="020B0606020202030204" pitchFamily="34" charset="0"/>
              </a:rPr>
              <a:t>JPEG files are OK. If you are designing your poster on a PC and using digital pictures generated on a Mac, be sure to convert them to </a:t>
            </a:r>
            <a:r>
              <a:rPr lang="en-US" sz="2000" dirty="0" err="1">
                <a:solidFill>
                  <a:schemeClr val="bg1"/>
                </a:solidFill>
                <a:latin typeface="Arial Narrow" panose="020B0606020202030204" pitchFamily="34" charset="0"/>
              </a:rPr>
              <a:t>tif</a:t>
            </a:r>
            <a:r>
              <a:rPr lang="en-US" sz="2000" dirty="0">
                <a:solidFill>
                  <a:schemeClr val="bg1"/>
                </a:solidFill>
                <a:latin typeface="Arial Narrow" panose="020B0606020202030204" pitchFamily="34" charset="0"/>
              </a:rPr>
              <a:t> or jpg before bringing them into PowerPoint. PICT files will display but not print.</a:t>
            </a:r>
          </a:p>
          <a:p>
            <a:pPr defTabSz="881622">
              <a:lnSpc>
                <a:spcPct val="90000"/>
              </a:lnSpc>
            </a:pPr>
            <a:endParaRPr lang="en-US" sz="2000"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Preview: </a:t>
            </a:r>
            <a:r>
              <a:rPr lang="en-US" sz="2000" dirty="0">
                <a:solidFill>
                  <a:schemeClr val="bg1"/>
                </a:solidFill>
                <a:latin typeface="Arial Narrow" panose="020B0606020202030204" pitchFamily="34" charset="0"/>
              </a:rPr>
              <a:t>to see your in poster in actual  size, go to view-zoom-200%. This is a good way to be sure your pictures are going to look OK</a:t>
            </a:r>
            <a:r>
              <a:rPr lang="en-US" sz="1800" dirty="0">
                <a:solidFill>
                  <a:schemeClr val="bg1"/>
                </a:solidFill>
                <a:latin typeface="Arial Narrow" panose="020B0606020202030204" pitchFamily="34" charset="0"/>
              </a:rPr>
              <a:t>.</a:t>
            </a:r>
          </a:p>
        </p:txBody>
      </p:sp>
      <p:sp>
        <p:nvSpPr>
          <p:cNvPr id="22" name="TextBox 21"/>
          <p:cNvSpPr txBox="1"/>
          <p:nvPr/>
        </p:nvSpPr>
        <p:spPr>
          <a:xfrm>
            <a:off x="4991100" y="3635918"/>
            <a:ext cx="7563001" cy="7121950"/>
          </a:xfrm>
          <a:prstGeom prst="rect">
            <a:avLst/>
          </a:prstGeom>
          <a:noFill/>
        </p:spPr>
        <p:txBody>
          <a:bodyPr wrap="square" rtlCol="0">
            <a:spAutoFit/>
          </a:bodyPr>
          <a:lstStyle/>
          <a:p>
            <a:pPr defTabSz="3426086"/>
            <a:r>
              <a:rPr lang="en-US" sz="3500" b="1" dirty="0">
                <a:solidFill>
                  <a:srgbClr val="9D2235"/>
                </a:solidFill>
                <a:latin typeface="Arial Narrow" panose="020B0606020202030204" pitchFamily="34" charset="0"/>
                <a:ea typeface="Adobe Fan Heiti Std B" panose="020B0700000000000000" pitchFamily="34" charset="-128"/>
              </a:rPr>
              <a:t>BACKGROUND </a:t>
            </a:r>
          </a:p>
          <a:p>
            <a:pPr algn="ctr" defTabSz="3426086"/>
            <a:endParaRPr lang="en-US" sz="2000" b="1"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Arial type face size </a:t>
            </a:r>
            <a:r>
              <a:rPr lang="en-US" sz="2000" dirty="0" smtClean="0">
                <a:latin typeface="Arial Narrow" panose="020B0606020202030204" pitchFamily="34" charset="0"/>
                <a:ea typeface="Adobe Fan Heiti Std B" panose="020B0700000000000000" pitchFamily="34" charset="-128"/>
              </a:rPr>
              <a:t>10</a:t>
            </a:r>
            <a:r>
              <a:rPr lang="en-US" sz="2000" dirty="0" smtClean="0">
                <a:latin typeface="Arial Narrow" panose="020B0606020202030204" pitchFamily="34" charset="0"/>
                <a:ea typeface="Adobe Fan Heiti Std B" panose="020B0700000000000000" pitchFamily="34" charset="-128"/>
              </a:rPr>
              <a:t>; </a:t>
            </a:r>
            <a:r>
              <a:rPr lang="en-US" sz="20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r>
              <a:rPr lang="en-US" sz="2000" dirty="0" err="1">
                <a:latin typeface="Arial Narrow" panose="020B0606020202030204" pitchFamily="34" charset="0"/>
                <a:ea typeface="Adobe Fan Heiti Std B" panose="020B0700000000000000" pitchFamily="34" charset="-128"/>
              </a:rPr>
              <a:t>L;N;lsjdfASDJal;sdjl</a:t>
            </a:r>
            <a:r>
              <a:rPr lang="en-US" sz="2000" dirty="0">
                <a:latin typeface="Arial Narrow" panose="020B0606020202030204" pitchFamily="34" charset="0"/>
                <a:ea typeface="Adobe Fan Heiti Std B" panose="020B0700000000000000" pitchFamily="34" charset="-128"/>
              </a:rPr>
              <a:t>; aSJDAl;jksdaLJSD;alsjd;Aljsd;lasdj;aLJDAljdal;jdaLJDAL;sjd;aLDJA;ljd;aljdALJSDALJSDALJSDAljdajdJD;aljsdl;ajsd;aljsdaLJDAljdaLDJAljsdaL;JD;Aljsd</a:t>
            </a:r>
            <a:endParaRPr lang="en-US" sz="2000" dirty="0">
              <a:latin typeface="Arial Narrow" panose="020B0606020202030204" pitchFamily="34" charset="0"/>
              <a:ea typeface="Adobe Fan Heiti Std B" panose="020B0700000000000000" pitchFamily="34" charset="-128"/>
            </a:endParaRPr>
          </a:p>
          <a:p>
            <a:pPr defTabSz="3426086"/>
            <a:endParaRPr lang="en-US" sz="2880" b="1" dirty="0">
              <a:solidFill>
                <a:srgbClr val="9D2235"/>
              </a:solidFill>
              <a:latin typeface="Arial Narrow" panose="020B0606020202030204" pitchFamily="34" charset="0"/>
              <a:ea typeface="Adobe Fan Heiti Std B" panose="020B0700000000000000" pitchFamily="34" charset="-128"/>
            </a:endParaRPr>
          </a:p>
          <a:p>
            <a:pPr defTabSz="3426086"/>
            <a:r>
              <a:rPr lang="en-US" sz="3500" b="1" dirty="0">
                <a:solidFill>
                  <a:srgbClr val="9D2235"/>
                </a:solidFill>
                <a:latin typeface="Arial Narrow" panose="020B0606020202030204" pitchFamily="34" charset="0"/>
                <a:ea typeface="Adobe Fan Heiti Std B" panose="020B0700000000000000" pitchFamily="34" charset="-128"/>
              </a:rPr>
              <a:t>METHODS</a:t>
            </a:r>
          </a:p>
          <a:p>
            <a:pPr algn="ctr" defTabSz="3426086"/>
            <a:endParaRPr lang="en-US" sz="2000" b="1"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a:t>
            </a:r>
            <a:r>
              <a:rPr lang="en-US" sz="2000" dirty="0" err="1">
                <a:latin typeface="Arial Narrow" panose="020B0606020202030204" pitchFamily="34" charset="0"/>
                <a:ea typeface="Adobe Fan Heiti Std B" panose="020B0700000000000000" pitchFamily="34" charset="-128"/>
              </a:rPr>
              <a:t>lsjdfASDJ</a:t>
            </a:r>
            <a:r>
              <a:rPr lang="en-US" sz="2000" dirty="0">
                <a:latin typeface="Arial Narrow" panose="020B0606020202030204" pitchFamily="34" charset="0"/>
                <a:ea typeface="Adobe Fan Heiti Std B" panose="020B0700000000000000" pitchFamily="34" charset="-128"/>
              </a:rPr>
              <a:t> al;sdjl;aSJDAl;jksdaLJSD;alsjd;Aljsd;lasdj;aLJDAljdal;jdaLJDAL;sjd;aLDJA;ljd;aljdALJSDALJSDALJSDAljdajdJD;aljsdl;ajsd;aljsdaLJDAljdaLDJAljsdaL;JD;Aljsd;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p:txBody>
      </p:sp>
      <p:sp>
        <p:nvSpPr>
          <p:cNvPr id="23" name="TextBox 22"/>
          <p:cNvSpPr txBox="1"/>
          <p:nvPr/>
        </p:nvSpPr>
        <p:spPr>
          <a:xfrm>
            <a:off x="4991100" y="11141026"/>
            <a:ext cx="7563001" cy="6006260"/>
          </a:xfrm>
          <a:prstGeom prst="rect">
            <a:avLst/>
          </a:prstGeom>
          <a:noFill/>
        </p:spPr>
        <p:txBody>
          <a:bodyPr wrap="square" rtlCol="0">
            <a:spAutoFit/>
          </a:bodyPr>
          <a:lstStyle/>
          <a:p>
            <a:pPr defTabSz="881622">
              <a:lnSpc>
                <a:spcPct val="90000"/>
              </a:lnSpc>
            </a:pPr>
            <a:r>
              <a:rPr lang="en-US" sz="3500" b="1" dirty="0">
                <a:solidFill>
                  <a:srgbClr val="9D2235"/>
                </a:solidFill>
                <a:latin typeface="Arial Narrow" panose="020B0606020202030204" pitchFamily="34" charset="0"/>
                <a:ea typeface="Adobe Fan Heiti Std B" panose="020B0700000000000000" pitchFamily="34" charset="-128"/>
              </a:rPr>
              <a:t>RESULTS</a:t>
            </a:r>
          </a:p>
          <a:p>
            <a:pPr algn="ctr" defTabSz="881622">
              <a:lnSpc>
                <a:spcPct val="90000"/>
              </a:lnSpc>
            </a:pPr>
            <a:endParaRPr lang="en-US" sz="1800" b="1" dirty="0">
              <a:latin typeface="Arial Narrow" panose="020B0606020202030204" pitchFamily="34" charset="0"/>
              <a:ea typeface="Adobe Fan Heiti Std B" panose="020B0700000000000000" pitchFamily="34" charset="-128"/>
            </a:endParaRPr>
          </a:p>
          <a:p>
            <a:pPr defTabSz="881622">
              <a:lnSpc>
                <a:spcPct val="90000"/>
              </a:lnSpc>
            </a:pPr>
            <a:r>
              <a:rPr lang="en-US" sz="2000" dirty="0">
                <a:latin typeface="Arial Narrow" panose="020B0606020202030204" pitchFamily="34" charset="0"/>
              </a:rPr>
              <a:t>TIPS: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2000" dirty="0">
              <a:latin typeface="Arial Narrow" panose="020B0606020202030204" pitchFamily="34" charset="0"/>
            </a:endParaRPr>
          </a:p>
          <a:p>
            <a:pPr defTabSz="881622">
              <a:lnSpc>
                <a:spcPct val="90000"/>
              </a:lnSpc>
            </a:pPr>
            <a:r>
              <a:rPr lang="en-US" sz="20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2000" dirty="0">
              <a:latin typeface="Arial Narrow" panose="020B0606020202030204" pitchFamily="34" charset="0"/>
            </a:endParaRPr>
          </a:p>
          <a:p>
            <a:pPr defTabSz="881622">
              <a:lnSpc>
                <a:spcPct val="90000"/>
              </a:lnSpc>
            </a:pPr>
            <a:r>
              <a:rPr lang="en-US" sz="20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
        <p:nvSpPr>
          <p:cNvPr id="24" name="TextBox 23"/>
          <p:cNvSpPr txBox="1"/>
          <p:nvPr/>
        </p:nvSpPr>
        <p:spPr>
          <a:xfrm>
            <a:off x="4991100" y="25129567"/>
            <a:ext cx="16143933" cy="3904146"/>
          </a:xfrm>
          <a:prstGeom prst="rect">
            <a:avLst/>
          </a:prstGeom>
          <a:noFill/>
        </p:spPr>
        <p:txBody>
          <a:bodyPr wrap="square" rtlCol="0">
            <a:spAutoFit/>
          </a:bodyPr>
          <a:lstStyle/>
          <a:p>
            <a:pPr defTabSz="881622">
              <a:lnSpc>
                <a:spcPct val="90000"/>
              </a:lnSpc>
            </a:pPr>
            <a:r>
              <a:rPr lang="en-US" sz="3500" b="1" dirty="0">
                <a:solidFill>
                  <a:srgbClr val="9D2235"/>
                </a:solidFill>
                <a:latin typeface="Arial Narrow" panose="020B0606020202030204" pitchFamily="34" charset="0"/>
              </a:rPr>
              <a:t>CONCLUSIONS</a:t>
            </a:r>
          </a:p>
          <a:p>
            <a:pPr algn="ctr" defTabSz="881622">
              <a:lnSpc>
                <a:spcPct val="90000"/>
              </a:lnSpc>
            </a:pPr>
            <a:endParaRPr lang="en-US" sz="1800" b="1" dirty="0">
              <a:latin typeface="Arial Narrow" panose="020B0606020202030204" pitchFamily="34" charset="0"/>
            </a:endParaRPr>
          </a:p>
          <a:p>
            <a:pPr defTabSz="3426086"/>
            <a:r>
              <a:rPr lang="en-US" sz="20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2000" dirty="0" smtClean="0">
              <a:latin typeface="Arial Narrow" panose="020B0606020202030204" pitchFamily="34" charset="0"/>
              <a:ea typeface="Adobe Fan Heiti Std B" panose="020B0700000000000000" pitchFamily="34" charset="-128"/>
            </a:endParaRP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p:txBody>
      </p:sp>
      <p:pic>
        <p:nvPicPr>
          <p:cNvPr id="25" name="Picture 24"/>
          <p:cNvPicPr>
            <a:picLocks noChangeAspect="1"/>
          </p:cNvPicPr>
          <p:nvPr/>
        </p:nvPicPr>
        <p:blipFill>
          <a:blip r:embed="rId2"/>
          <a:stretch>
            <a:fillRect/>
          </a:stretch>
        </p:blipFill>
        <p:spPr>
          <a:xfrm>
            <a:off x="5075364" y="17147286"/>
            <a:ext cx="6914426" cy="4277742"/>
          </a:xfrm>
          <a:prstGeom prst="rect">
            <a:avLst/>
          </a:prstGeom>
        </p:spPr>
      </p:pic>
      <p:pic>
        <p:nvPicPr>
          <p:cNvPr id="26" name="Picture 25"/>
          <p:cNvPicPr>
            <a:picLocks noChangeAspect="1"/>
          </p:cNvPicPr>
          <p:nvPr/>
        </p:nvPicPr>
        <p:blipFill>
          <a:blip r:embed="rId3"/>
          <a:stretch>
            <a:fillRect/>
          </a:stretch>
        </p:blipFill>
        <p:spPr>
          <a:xfrm>
            <a:off x="13974764" y="18324774"/>
            <a:ext cx="6961483" cy="4676741"/>
          </a:xfrm>
          <a:prstGeom prst="rect">
            <a:avLst/>
          </a:prstGeom>
        </p:spPr>
      </p:pic>
      <p:pic>
        <p:nvPicPr>
          <p:cNvPr id="27" name="Picture 26"/>
          <p:cNvPicPr>
            <a:picLocks noChangeAspect="1"/>
          </p:cNvPicPr>
          <p:nvPr/>
        </p:nvPicPr>
        <p:blipFill>
          <a:blip r:embed="rId4"/>
          <a:stretch>
            <a:fillRect/>
          </a:stretch>
        </p:blipFill>
        <p:spPr>
          <a:xfrm>
            <a:off x="13993295" y="13364645"/>
            <a:ext cx="6792947" cy="4549933"/>
          </a:xfrm>
          <a:prstGeom prst="rect">
            <a:avLst/>
          </a:prstGeom>
        </p:spPr>
      </p:pic>
      <p:sp>
        <p:nvSpPr>
          <p:cNvPr id="28" name="Rectangle 27"/>
          <p:cNvSpPr/>
          <p:nvPr/>
        </p:nvSpPr>
        <p:spPr>
          <a:xfrm>
            <a:off x="4860891" y="30600073"/>
            <a:ext cx="16075356" cy="1123384"/>
          </a:xfrm>
          <a:prstGeom prst="rect">
            <a:avLst/>
          </a:prstGeom>
        </p:spPr>
        <p:txBody>
          <a:bodyPr wrap="square">
            <a:spAutoFit/>
          </a:bodyPr>
          <a:lstStyle/>
          <a:p>
            <a:pPr defTabSz="881622">
              <a:lnSpc>
                <a:spcPct val="90000"/>
              </a:lnSpc>
            </a:pPr>
            <a:r>
              <a:rPr lang="en-US" sz="3000" b="1" dirty="0" smtClean="0">
                <a:solidFill>
                  <a:schemeClr val="bg1"/>
                </a:solidFill>
                <a:latin typeface="Arial Narrow" panose="020B0606020202030204" pitchFamily="34" charset="0"/>
              </a:rPr>
              <a:t>ACKNOWLEDGEMENTS </a:t>
            </a:r>
          </a:p>
          <a:p>
            <a:pPr defTabSz="3426086"/>
            <a:r>
              <a:rPr lang="en-US" sz="2000" dirty="0" smtClean="0">
                <a:solidFill>
                  <a:schemeClr val="bg1"/>
                </a:solidFill>
                <a:latin typeface="Arial Narrow" panose="020B0606020202030204" pitchFamily="34" charset="0"/>
                <a:ea typeface="Adobe Fan Heiti Std B" panose="020B0700000000000000" pitchFamily="34" charset="-128"/>
              </a:rPr>
              <a:t>Arial </a:t>
            </a:r>
            <a:r>
              <a:rPr lang="en-US" sz="2000" dirty="0">
                <a:solidFill>
                  <a:schemeClr val="bg1"/>
                </a:solidFill>
                <a:latin typeface="Arial Narrow" panose="020B0606020202030204" pitchFamily="34" charset="0"/>
                <a:ea typeface="Adobe Fan Heiti Std B" panose="020B0700000000000000" pitchFamily="34" charset="-128"/>
              </a:rPr>
              <a:t>type face size 10   </a:t>
            </a:r>
            <a:r>
              <a:rPr lang="en-US" sz="2000" dirty="0" err="1">
                <a:solidFill>
                  <a:schemeClr val="bg1"/>
                </a:solidFill>
                <a:latin typeface="Arial Narrow" panose="020B0606020202030204" pitchFamily="34" charset="0"/>
                <a:ea typeface="Adobe Fan Heiti Std B" panose="020B0700000000000000" pitchFamily="34" charset="-128"/>
              </a:rPr>
              <a:t>lsalsdfjasldfalsdha</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a:solidFill>
                  <a:schemeClr val="bg1"/>
                </a:solidFill>
                <a:latin typeface="Arial Narrow" panose="020B0606020202030204" pitchFamily="34" charset="0"/>
                <a:ea typeface="Adobe Fan Heiti Std B" panose="020B0700000000000000" pitchFamily="34" charset="-128"/>
              </a:rPr>
              <a:t>JASDajkdASDK’asd</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a:solidFill>
                  <a:schemeClr val="bg1"/>
                </a:solidFill>
                <a:latin typeface="Arial Narrow" panose="020B0606020202030204" pitchFamily="34" charset="0"/>
                <a:ea typeface="Adobe Fan Heiti Std B" panose="020B0700000000000000" pitchFamily="34" charset="-128"/>
              </a:rPr>
              <a:t>kl’Aksda’SDKA’sdk</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a’sdkSDKA;lsdjka;l</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sjdfASDJ</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al;sdjl;aSJDAl;jksdaLJSD</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a:solidFill>
                  <a:schemeClr val="bg1"/>
                </a:solidFill>
                <a:latin typeface="Arial Narrow" panose="020B0606020202030204" pitchFamily="34" charset="0"/>
                <a:ea typeface="Adobe Fan Heiti Std B" panose="020B0700000000000000" pitchFamily="34" charset="-128"/>
              </a:rPr>
              <a:t>alsjd;Aljs</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d;lasdj;aLJDAljd</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al;jdaLJDAL;sjd;aLDJA</a:t>
            </a:r>
            <a:r>
              <a:rPr lang="en-US" sz="2000" dirty="0" smtClean="0">
                <a:solidFill>
                  <a:schemeClr val="bg1"/>
                </a:solidFill>
                <a:latin typeface="Arial Narrow" panose="020B0606020202030204" pitchFamily="34" charset="0"/>
                <a:ea typeface="Adobe Fan Heiti Std B" panose="020B0700000000000000" pitchFamily="34" charset="-128"/>
              </a:rPr>
              <a:t> ;aljdALJSDALJSDALJSDAljdajdljsdl;ajsd;aljsdaLJDAljdaLDJAljsdaL;JD;Aljsd;alJD;LAjdaLJDAL;JDL;AJSDJDAljd;JD;LNVCNZVCLN</a:t>
            </a:r>
            <a:endParaRPr lang="en-US" sz="2000" dirty="0">
              <a:solidFill>
                <a:schemeClr val="bg1"/>
              </a:solidFill>
            </a:endParaRPr>
          </a:p>
        </p:txBody>
      </p:sp>
      <p:sp>
        <p:nvSpPr>
          <p:cNvPr id="29" name="TextBox 28"/>
          <p:cNvSpPr txBox="1"/>
          <p:nvPr/>
        </p:nvSpPr>
        <p:spPr>
          <a:xfrm>
            <a:off x="13974764" y="3616804"/>
            <a:ext cx="7160269" cy="9602629"/>
          </a:xfrm>
          <a:prstGeom prst="rect">
            <a:avLst/>
          </a:prstGeom>
          <a:noFill/>
        </p:spPr>
        <p:txBody>
          <a:bodyPr wrap="square" rtlCol="0">
            <a:spAutoFit/>
          </a:bodyPr>
          <a:lstStyle/>
          <a:p>
            <a:pPr defTabSz="3426086"/>
            <a:r>
              <a:rPr lang="en-US" sz="2000" dirty="0" smtClean="0">
                <a:latin typeface="Arial Narrow" panose="020B0606020202030204" pitchFamily="34" charset="0"/>
                <a:ea typeface="Adobe Fan Heiti Std B" panose="020B0700000000000000" pitchFamily="34" charset="-128"/>
              </a:rPr>
              <a:t>Arial </a:t>
            </a:r>
            <a:r>
              <a:rPr lang="en-US" sz="2000" dirty="0">
                <a:latin typeface="Arial Narrow" panose="020B0606020202030204" pitchFamily="34" charset="0"/>
                <a:ea typeface="Adobe Fan Heiti Std B" panose="020B0700000000000000" pitchFamily="34" charset="-128"/>
              </a:rPr>
              <a:t>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2000" dirty="0" smtClean="0">
              <a:latin typeface="Arial Narrow" panose="020B0606020202030204" pitchFamily="34" charset="0"/>
              <a:ea typeface="Adobe Fan Heiti Std B" panose="020B0700000000000000" pitchFamily="34" charset="-128"/>
            </a:endParaRP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1800" dirty="0">
              <a:latin typeface="Arial Narrow" panose="020B0606020202030204" pitchFamily="34" charset="0"/>
              <a:ea typeface="Adobe Fan Heiti Std B" panose="020B0700000000000000" pitchFamily="34" charset="-128"/>
            </a:endParaRPr>
          </a:p>
        </p:txBody>
      </p:sp>
      <p:sp>
        <p:nvSpPr>
          <p:cNvPr id="30" name="Text Placeholder 29"/>
          <p:cNvSpPr>
            <a:spLocks noGrp="1"/>
          </p:cNvSpPr>
          <p:nvPr>
            <p:ph type="body" sz="quarter" idx="32"/>
          </p:nvPr>
        </p:nvSpPr>
        <p:spPr>
          <a:xfrm>
            <a:off x="4502154" y="625357"/>
            <a:ext cx="13758631" cy="1726790"/>
          </a:xfrm>
          <a:prstGeom prst="rect">
            <a:avLst/>
          </a:prstGeom>
        </p:spPr>
        <p:txBody>
          <a:bodyPr/>
          <a:lstStyle>
            <a:lvl1pPr algn="l">
              <a:spcBef>
                <a:spcPts val="0"/>
              </a:spcBef>
              <a:defRPr sz="4500"/>
            </a:lvl1pPr>
          </a:lstStyle>
          <a:p>
            <a:pPr lvl="0"/>
            <a:r>
              <a:rPr lang="en-US" dirty="0" smtClean="0"/>
              <a:t>Click to edit Master text styles</a:t>
            </a:r>
          </a:p>
          <a:p>
            <a:pPr algn="l"/>
            <a:r>
              <a:rPr lang="en-US" sz="3000" dirty="0" smtClean="0">
                <a:solidFill>
                  <a:schemeClr val="bg1"/>
                </a:solidFill>
              </a:rPr>
              <a:t>Author</a:t>
            </a:r>
            <a:r>
              <a:rPr lang="en-US" sz="3000" baseline="0" dirty="0" smtClean="0">
                <a:solidFill>
                  <a:schemeClr val="bg1"/>
                </a:solidFill>
              </a:rPr>
              <a:t> and institutions – use proper punctuation on degrees (M.D., Ph.D., etc.)</a:t>
            </a:r>
            <a:r>
              <a:rPr lang="en-US" sz="3000" dirty="0" smtClean="0">
                <a:solidFill>
                  <a:schemeClr val="bg1"/>
                </a:solidFill>
              </a:rPr>
              <a:t> </a:t>
            </a:r>
            <a:r>
              <a:rPr lang="en-US" sz="3000" baseline="0" dirty="0" smtClean="0">
                <a:solidFill>
                  <a:schemeClr val="bg1"/>
                </a:solidFill>
              </a:rPr>
              <a:t>Department of XXXX, University of Arkansas for Medical Sciences, Little Rock, AR</a:t>
            </a:r>
            <a:endParaRPr lang="en-US" sz="3000" baseline="0" dirty="0" smtClean="0">
              <a:solidFill>
                <a:schemeClr val="bg1"/>
              </a:solidFill>
            </a:endParaRPr>
          </a:p>
        </p:txBody>
      </p:sp>
    </p:spTree>
    <p:extLst>
      <p:ext uri="{BB962C8B-B14F-4D97-AF65-F5344CB8AC3E}">
        <p14:creationId xmlns:p14="http://schemas.microsoft.com/office/powerpoint/2010/main" val="180455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2906" y="3400101"/>
            <a:ext cx="3243264" cy="15650438"/>
          </a:xfrm>
          <a:prstGeom prst="rect">
            <a:avLst/>
          </a:prstGeom>
          <a:noFill/>
        </p:spPr>
        <p:txBody>
          <a:bodyPr wrap="square" rtlCol="0">
            <a:spAutoFit/>
          </a:bodyPr>
          <a:lstStyle/>
          <a:p>
            <a:r>
              <a:rPr lang="en-US" sz="3500" b="1" dirty="0">
                <a:solidFill>
                  <a:schemeClr val="bg1"/>
                </a:solidFill>
                <a:latin typeface="Arial Narrow" panose="020B0606020202030204" pitchFamily="34" charset="0"/>
                <a:ea typeface="Adobe Fan Heiti Std B" panose="020B0700000000000000" pitchFamily="34" charset="-128"/>
              </a:rPr>
              <a:t>ABSTRACT</a:t>
            </a:r>
          </a:p>
          <a:p>
            <a:pPr algn="ctr"/>
            <a:endParaRPr lang="en-US" sz="2000" b="1" dirty="0">
              <a:solidFill>
                <a:schemeClr val="bg1"/>
              </a:solidFill>
              <a:latin typeface="Arial Narrow" panose="020B0606020202030204" pitchFamily="34" charset="0"/>
              <a:ea typeface="Adobe Fan Heiti Std B" panose="020B0700000000000000" pitchFamily="34" charset="-128"/>
            </a:endParaRPr>
          </a:p>
          <a:p>
            <a:pPr defTabSz="3426086"/>
            <a:r>
              <a:rPr lang="en-US" sz="2000" dirty="0">
                <a:solidFill>
                  <a:schemeClr val="bg1"/>
                </a:solidFill>
                <a:latin typeface="Arial Narrow" panose="020B0606020202030204" pitchFamily="34" charset="0"/>
                <a:ea typeface="Adobe Fan Heiti Std B" panose="020B0700000000000000" pitchFamily="34" charset="-128"/>
              </a:rPr>
              <a:t>Arial type face size 10 </a:t>
            </a:r>
          </a:p>
          <a:p>
            <a:pPr defTabSz="881622">
              <a:lnSpc>
                <a:spcPct val="90000"/>
              </a:lnSpc>
            </a:pPr>
            <a:r>
              <a:rPr lang="en-US" sz="2000" b="1" dirty="0">
                <a:solidFill>
                  <a:schemeClr val="bg1"/>
                </a:solidFill>
                <a:latin typeface="Arial Narrow" panose="020B0606020202030204" pitchFamily="34" charset="0"/>
              </a:rPr>
              <a:t>TIPS: How to bring things in from Excel and Word</a:t>
            </a:r>
            <a:endParaRPr lang="en-US" sz="2000"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Excel</a:t>
            </a:r>
            <a:r>
              <a:rPr lang="en-US" sz="2000" dirty="0">
                <a:solidFill>
                  <a:schemeClr val="bg1"/>
                </a:solidFill>
                <a:latin typeface="Arial Narrow" panose="020B0606020202030204" pitchFamily="34" charset="0"/>
              </a:rPr>
              <a:t>- select the chart, hit edit-copy, and then edit-paste into PowerPoint. The chart can then be stretched to fit as required. If you need to edit parts of the chart, it can be ungrouped. </a:t>
            </a:r>
            <a:r>
              <a:rPr lang="en-US" sz="2000" b="1" i="1" u="sng" dirty="0">
                <a:solidFill>
                  <a:schemeClr val="bg1"/>
                </a:solidFill>
                <a:latin typeface="Arial Narrow" panose="020B0606020202030204" pitchFamily="34" charset="0"/>
              </a:rPr>
              <a:t>Watch out</a:t>
            </a:r>
            <a:r>
              <a:rPr lang="en-US" sz="2000" dirty="0">
                <a:solidFill>
                  <a:schemeClr val="bg1"/>
                </a:solidFill>
                <a:latin typeface="Arial Narrow" panose="020B0606020202030204" pitchFamily="34" charset="0"/>
              </a:rPr>
              <a:t> for scientific symbols used in imported charts, which PowerPoint will not recognize as a used font and may print improperly if we don’t have the font installed on our system. We suggest you use Arial or Times New Roman for type, and Symbol for scientific symbols.</a:t>
            </a:r>
          </a:p>
          <a:p>
            <a:pPr defTabSz="881622">
              <a:lnSpc>
                <a:spcPct val="90000"/>
              </a:lnSpc>
            </a:pPr>
            <a:endParaRPr lang="en-US" sz="2000"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Word</a:t>
            </a:r>
            <a:r>
              <a:rPr lang="en-US" sz="2000" dirty="0">
                <a:solidFill>
                  <a:schemeClr val="bg1"/>
                </a:solidFill>
                <a:latin typeface="Arial Narrow" panose="020B0606020202030204" pitchFamily="34" charset="0"/>
              </a:rPr>
              <a:t>: select the text to be brought into PowerPoint, hit edit-copy, then edit-paste the text into a new or existing text block. This text is editable. You can change the size, color, etc. in format-text. We suggest you not put shadows on smaller text. Charts and tables that come in funny, or look bad when you try to resize them, can often be fixed by re-pasting them using paste special as an enhanced metafile. </a:t>
            </a:r>
          </a:p>
          <a:p>
            <a:pPr defTabSz="881622">
              <a:lnSpc>
                <a:spcPct val="90000"/>
              </a:lnSpc>
            </a:pPr>
            <a:endParaRPr lang="en-US" sz="2000" b="1"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Scans:</a:t>
            </a:r>
            <a:r>
              <a:rPr lang="en-US" sz="2000" dirty="0">
                <a:solidFill>
                  <a:schemeClr val="bg1"/>
                </a:solidFill>
                <a:latin typeface="Arial Narrow" panose="020B0606020202030204" pitchFamily="34" charset="0"/>
              </a:rPr>
              <a:t> we need images to be 100 dpi in their </a:t>
            </a:r>
            <a:r>
              <a:rPr lang="en-US" sz="2000" u="sng" dirty="0">
                <a:solidFill>
                  <a:schemeClr val="bg1"/>
                </a:solidFill>
                <a:latin typeface="Arial Narrow" panose="020B0606020202030204" pitchFamily="34" charset="0"/>
              </a:rPr>
              <a:t>final size</a:t>
            </a:r>
            <a:r>
              <a:rPr lang="en-US" sz="2000" dirty="0">
                <a:solidFill>
                  <a:schemeClr val="bg1"/>
                </a:solidFill>
                <a:latin typeface="Arial Narrow" panose="020B0606020202030204" pitchFamily="34" charset="0"/>
              </a:rPr>
              <a:t>, or use a rule of thumb of 2 to 4 megabytes of uncompressed .</a:t>
            </a:r>
            <a:r>
              <a:rPr lang="en-US" sz="2000" dirty="0" err="1">
                <a:solidFill>
                  <a:schemeClr val="bg1"/>
                </a:solidFill>
                <a:latin typeface="Arial Narrow" panose="020B0606020202030204" pitchFamily="34" charset="0"/>
              </a:rPr>
              <a:t>tif</a:t>
            </a:r>
            <a:r>
              <a:rPr lang="en-US" sz="2000" dirty="0">
                <a:solidFill>
                  <a:schemeClr val="bg1"/>
                </a:solidFill>
                <a:latin typeface="Arial Narrow" panose="020B0606020202030204" pitchFamily="34" charset="0"/>
              </a:rPr>
              <a:t> file per square foot of image..</a:t>
            </a:r>
          </a:p>
          <a:p>
            <a:pPr defTabSz="881622">
              <a:lnSpc>
                <a:spcPct val="90000"/>
              </a:lnSpc>
            </a:pPr>
            <a:endParaRPr lang="en-US" sz="2000" dirty="0">
              <a:solidFill>
                <a:schemeClr val="bg1"/>
              </a:solidFill>
              <a:latin typeface="Arial Narrow" panose="020B0606020202030204" pitchFamily="34" charset="0"/>
            </a:endParaRPr>
          </a:p>
          <a:p>
            <a:pPr defTabSz="881622">
              <a:lnSpc>
                <a:spcPct val="90000"/>
              </a:lnSpc>
            </a:pPr>
            <a:r>
              <a:rPr lang="en-US" sz="2000" dirty="0">
                <a:solidFill>
                  <a:schemeClr val="bg1"/>
                </a:solidFill>
                <a:latin typeface="Arial Narrow" panose="020B0606020202030204" pitchFamily="34" charset="0"/>
              </a:rPr>
              <a:t>JPEG files are OK. If you are designing your poster on a PC and using digital pictures generated on a Mac, be sure to convert them to </a:t>
            </a:r>
            <a:r>
              <a:rPr lang="en-US" sz="2000" dirty="0" err="1">
                <a:solidFill>
                  <a:schemeClr val="bg1"/>
                </a:solidFill>
                <a:latin typeface="Arial Narrow" panose="020B0606020202030204" pitchFamily="34" charset="0"/>
              </a:rPr>
              <a:t>tif</a:t>
            </a:r>
            <a:r>
              <a:rPr lang="en-US" sz="2000" dirty="0">
                <a:solidFill>
                  <a:schemeClr val="bg1"/>
                </a:solidFill>
                <a:latin typeface="Arial Narrow" panose="020B0606020202030204" pitchFamily="34" charset="0"/>
              </a:rPr>
              <a:t> or jpg before bringing them into PowerPoint. PICT files will display but not print.</a:t>
            </a:r>
          </a:p>
          <a:p>
            <a:pPr defTabSz="881622">
              <a:lnSpc>
                <a:spcPct val="90000"/>
              </a:lnSpc>
            </a:pPr>
            <a:endParaRPr lang="en-US" sz="2000" dirty="0">
              <a:solidFill>
                <a:schemeClr val="bg1"/>
              </a:solidFill>
              <a:latin typeface="Arial Narrow" panose="020B0606020202030204" pitchFamily="34" charset="0"/>
            </a:endParaRPr>
          </a:p>
          <a:p>
            <a:pPr defTabSz="881622">
              <a:lnSpc>
                <a:spcPct val="90000"/>
              </a:lnSpc>
            </a:pPr>
            <a:r>
              <a:rPr lang="en-US" sz="2000" b="1" dirty="0">
                <a:solidFill>
                  <a:schemeClr val="bg1"/>
                </a:solidFill>
                <a:latin typeface="Arial Narrow" panose="020B0606020202030204" pitchFamily="34" charset="0"/>
              </a:rPr>
              <a:t>Preview: </a:t>
            </a:r>
            <a:r>
              <a:rPr lang="en-US" sz="2000" dirty="0">
                <a:solidFill>
                  <a:schemeClr val="bg1"/>
                </a:solidFill>
                <a:latin typeface="Arial Narrow" panose="020B0606020202030204" pitchFamily="34" charset="0"/>
              </a:rPr>
              <a:t>to see your in poster in actual  size, go to view-zoom-200%. This is a good way to be sure your pictures are going to look OK</a:t>
            </a:r>
            <a:r>
              <a:rPr lang="en-US" sz="1800" dirty="0">
                <a:solidFill>
                  <a:schemeClr val="bg1"/>
                </a:solidFill>
                <a:latin typeface="Arial Narrow" panose="020B0606020202030204" pitchFamily="34" charset="0"/>
              </a:rPr>
              <a:t>.</a:t>
            </a:r>
          </a:p>
        </p:txBody>
      </p:sp>
      <p:sp>
        <p:nvSpPr>
          <p:cNvPr id="11" name="TextBox 10"/>
          <p:cNvSpPr txBox="1"/>
          <p:nvPr/>
        </p:nvSpPr>
        <p:spPr>
          <a:xfrm>
            <a:off x="4991100" y="3635918"/>
            <a:ext cx="7563001" cy="12880449"/>
          </a:xfrm>
          <a:prstGeom prst="rect">
            <a:avLst/>
          </a:prstGeom>
          <a:noFill/>
        </p:spPr>
        <p:txBody>
          <a:bodyPr wrap="square" rtlCol="0">
            <a:spAutoFit/>
          </a:bodyPr>
          <a:lstStyle/>
          <a:p>
            <a:pPr defTabSz="3426086"/>
            <a:r>
              <a:rPr lang="en-US" sz="3500" b="1" dirty="0">
                <a:solidFill>
                  <a:srgbClr val="9D2235"/>
                </a:solidFill>
                <a:latin typeface="Arial Narrow" panose="020B0606020202030204" pitchFamily="34" charset="0"/>
                <a:ea typeface="Adobe Fan Heiti Std B" panose="020B0700000000000000" pitchFamily="34" charset="-128"/>
              </a:rPr>
              <a:t>BACKGROUND </a:t>
            </a:r>
          </a:p>
          <a:p>
            <a:pPr algn="ctr" defTabSz="3426086"/>
            <a:endParaRPr lang="en-US" sz="2000" b="1"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Arial type face size </a:t>
            </a:r>
            <a:r>
              <a:rPr lang="en-US" sz="2000" dirty="0" smtClean="0">
                <a:latin typeface="Arial Narrow" panose="020B0606020202030204" pitchFamily="34" charset="0"/>
                <a:ea typeface="Adobe Fan Heiti Std B" panose="020B0700000000000000" pitchFamily="34" charset="-128"/>
              </a:rPr>
              <a:t>10</a:t>
            </a:r>
            <a:r>
              <a:rPr lang="en-US" sz="2000" dirty="0" smtClean="0">
                <a:latin typeface="Arial Narrow" panose="020B0606020202030204" pitchFamily="34" charset="0"/>
                <a:ea typeface="Adobe Fan Heiti Std B" panose="020B0700000000000000" pitchFamily="34" charset="-128"/>
              </a:rPr>
              <a:t>; </a:t>
            </a:r>
            <a:r>
              <a:rPr lang="en-US" sz="20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r>
              <a:rPr lang="en-US" sz="2000" dirty="0" err="1">
                <a:latin typeface="Arial Narrow" panose="020B0606020202030204" pitchFamily="34" charset="0"/>
                <a:ea typeface="Adobe Fan Heiti Std B" panose="020B0700000000000000" pitchFamily="34" charset="-128"/>
              </a:rPr>
              <a:t>L;N;lsjdfASDJal;sdjl</a:t>
            </a:r>
            <a:r>
              <a:rPr lang="en-US" sz="2000" dirty="0">
                <a:latin typeface="Arial Narrow" panose="020B0606020202030204" pitchFamily="34" charset="0"/>
                <a:ea typeface="Adobe Fan Heiti Std B" panose="020B0700000000000000" pitchFamily="34" charset="-128"/>
              </a:rPr>
              <a:t>; </a:t>
            </a:r>
            <a:r>
              <a:rPr lang="en-US" sz="2000" dirty="0" smtClean="0">
                <a:latin typeface="Arial Narrow" panose="020B0606020202030204" pitchFamily="34" charset="0"/>
                <a:ea typeface="Adobe Fan Heiti Std B" panose="020B0700000000000000" pitchFamily="34" charset="-128"/>
              </a:rPr>
              <a:t>aSJDAl;jksdaLJSD;alsjd;Aljsd;lasdj;aLJDAljdal;jdaLJDAL;sjd;aLDJA;ljd;aljdALJSDALJSDALJSDAljdajdJD;aljsdl;ajsd;aljsdaLJDAljdaLDJAljsdaL;JD;Aljsd</a:t>
            </a:r>
            <a:endParaRPr lang="en-US" sz="2880" b="1" dirty="0">
              <a:solidFill>
                <a:srgbClr val="9D2235"/>
              </a:solidFill>
              <a:latin typeface="Arial Narrow" panose="020B0606020202030204" pitchFamily="34" charset="0"/>
              <a:ea typeface="Adobe Fan Heiti Std B" panose="020B0700000000000000" pitchFamily="34" charset="-128"/>
            </a:endParaRPr>
          </a:p>
          <a:p>
            <a:pPr algn="ctr" defTabSz="3426086"/>
            <a:endParaRPr lang="en-US" sz="2000" b="1"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a:t>
            </a:r>
            <a:r>
              <a:rPr lang="en-US" sz="2000" dirty="0" err="1">
                <a:latin typeface="Arial Narrow" panose="020B0606020202030204" pitchFamily="34" charset="0"/>
                <a:ea typeface="Adobe Fan Heiti Std B" panose="020B0700000000000000" pitchFamily="34" charset="-128"/>
              </a:rPr>
              <a:t>lsjdfASDJ</a:t>
            </a:r>
            <a:r>
              <a:rPr lang="en-US" sz="2000" dirty="0">
                <a:latin typeface="Arial Narrow" panose="020B0606020202030204" pitchFamily="34" charset="0"/>
                <a:ea typeface="Adobe Fan Heiti Std B" panose="020B0700000000000000" pitchFamily="34" charset="-128"/>
              </a:rPr>
              <a:t> </a:t>
            </a:r>
            <a:r>
              <a:rPr lang="en-US" sz="2000" dirty="0" smtClean="0">
                <a:latin typeface="Arial Narrow" panose="020B0606020202030204" pitchFamily="34" charset="0"/>
                <a:ea typeface="Adobe Fan Heiti Std B" panose="020B0700000000000000" pitchFamily="34" charset="-128"/>
              </a:rPr>
              <a:t>al;sdjl;aSJDAl;jksdaLJSD;alsjd;Aljsd;lasdj;aLJDAljdal;jdaLJDAL;sjd;aLDJA;ljd;aljdALJSDALJSDALJSDAljdajdJD;aljsdl;ajsd;aljsdaLJDAljdaLDJAljsdaL;JD;Aljsd</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a:t>
            </a:r>
            <a:r>
              <a:rPr lang="en-US" sz="2000" dirty="0" smtClean="0">
                <a:latin typeface="Arial Narrow" panose="020B0606020202030204" pitchFamily="34" charset="0"/>
                <a:ea typeface="Adobe Fan Heiti Std B" panose="020B0700000000000000" pitchFamily="34" charset="-128"/>
              </a:rPr>
              <a:t>;;</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1800" dirty="0">
              <a:latin typeface="Arial Narrow" panose="020B0606020202030204" pitchFamily="34" charset="0"/>
              <a:ea typeface="Adobe Fan Heiti Std B" panose="020B0700000000000000" pitchFamily="34" charset="-128"/>
            </a:endParaRPr>
          </a:p>
          <a:p>
            <a:pPr defTabSz="3426086"/>
            <a:endParaRPr lang="en-US" sz="20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sp>
        <p:nvSpPr>
          <p:cNvPr id="12" name="TextBox 11"/>
          <p:cNvSpPr txBox="1"/>
          <p:nvPr/>
        </p:nvSpPr>
        <p:spPr>
          <a:xfrm>
            <a:off x="4991100" y="17049404"/>
            <a:ext cx="7563001" cy="9330246"/>
          </a:xfrm>
          <a:prstGeom prst="rect">
            <a:avLst/>
          </a:prstGeom>
          <a:noFill/>
        </p:spPr>
        <p:txBody>
          <a:bodyPr wrap="square" rtlCol="0">
            <a:spAutoFit/>
          </a:bodyPr>
          <a:lstStyle/>
          <a:p>
            <a:pPr defTabSz="881622">
              <a:lnSpc>
                <a:spcPct val="90000"/>
              </a:lnSpc>
            </a:pPr>
            <a:r>
              <a:rPr lang="en-US" sz="3500" b="1" dirty="0">
                <a:solidFill>
                  <a:srgbClr val="9D2235"/>
                </a:solidFill>
                <a:latin typeface="Arial Narrow" panose="020B0606020202030204" pitchFamily="34" charset="0"/>
                <a:ea typeface="Adobe Fan Heiti Std B" panose="020B0700000000000000" pitchFamily="34" charset="-128"/>
              </a:rPr>
              <a:t>RESULTS</a:t>
            </a:r>
          </a:p>
          <a:p>
            <a:pPr algn="ctr" defTabSz="881622">
              <a:lnSpc>
                <a:spcPct val="90000"/>
              </a:lnSpc>
            </a:pPr>
            <a:endParaRPr lang="en-US" sz="1800" b="1" dirty="0">
              <a:latin typeface="Arial Narrow" panose="020B0606020202030204" pitchFamily="34" charset="0"/>
              <a:ea typeface="Adobe Fan Heiti Std B" panose="020B0700000000000000" pitchFamily="34" charset="-128"/>
            </a:endParaRPr>
          </a:p>
          <a:p>
            <a:pPr defTabSz="881622">
              <a:lnSpc>
                <a:spcPct val="90000"/>
              </a:lnSpc>
            </a:pPr>
            <a:r>
              <a:rPr lang="en-US" sz="2000" dirty="0">
                <a:latin typeface="Arial Narrow" panose="020B0606020202030204" pitchFamily="34" charset="0"/>
              </a:rPr>
              <a:t>TIPS: We’ve put in the headings we usually see in these posters, you can copy and paste and change to your hearts content! We’ve left our text in red so you’ll know what text you have brought in, and be sure to get rid of anything we put in. We suggest you use black text against a light background so that it is easy to read. Background color can be changed in format-background-drop down color menu.</a:t>
            </a:r>
          </a:p>
          <a:p>
            <a:pPr defTabSz="881622">
              <a:lnSpc>
                <a:spcPct val="90000"/>
              </a:lnSpc>
            </a:pPr>
            <a:endParaRPr lang="en-US" sz="2000" dirty="0">
              <a:latin typeface="Arial Narrow" panose="020B0606020202030204" pitchFamily="34" charset="0"/>
            </a:endParaRPr>
          </a:p>
          <a:p>
            <a:pPr defTabSz="881622">
              <a:lnSpc>
                <a:spcPct val="90000"/>
              </a:lnSpc>
            </a:pPr>
            <a:r>
              <a:rPr lang="en-US" sz="2000" dirty="0">
                <a:latin typeface="Arial Narrow" panose="020B0606020202030204" pitchFamily="34" charset="0"/>
              </a:rPr>
              <a:t>The boxes around the text will automatically fit the text you type, and if you click on the text, you can use the little handles that appear to stretch or squeeze the text boxes to whatever size you want. You can simply delete the lines by going to format-colors and lines and selecting no line.</a:t>
            </a:r>
          </a:p>
          <a:p>
            <a:pPr defTabSz="881622">
              <a:lnSpc>
                <a:spcPct val="90000"/>
              </a:lnSpc>
            </a:pPr>
            <a:endParaRPr lang="en-US" sz="2000" dirty="0">
              <a:latin typeface="Arial Narrow" panose="020B0606020202030204" pitchFamily="34" charset="0"/>
            </a:endParaRPr>
          </a:p>
          <a:p>
            <a:pPr defTabSz="881622">
              <a:lnSpc>
                <a:spcPct val="90000"/>
              </a:lnSpc>
            </a:pPr>
            <a:r>
              <a:rPr lang="en-US" sz="2000" dirty="0">
                <a:latin typeface="Arial Narrow" panose="020B0606020202030204" pitchFamily="34" charset="0"/>
              </a:rPr>
              <a:t>The dotted lines through the center of the piece will not print, they are for alignment. You can move them around by clicking and holding them, and a little box will tell you where they are on the page. Use them to get your pictures or text boxes aligned together</a:t>
            </a:r>
            <a:r>
              <a:rPr lang="en-US" sz="2000" dirty="0" smtClean="0">
                <a:latin typeface="Arial Narrow" panose="020B0606020202030204" pitchFamily="34" charset="0"/>
              </a:rPr>
              <a:t>.</a:t>
            </a:r>
          </a:p>
          <a:p>
            <a:pPr defTabSz="881622">
              <a:lnSpc>
                <a:spcPct val="90000"/>
              </a:lnSpc>
            </a:pPr>
            <a:endParaRPr lang="en-US" sz="2000" dirty="0">
              <a:latin typeface="Arial Narrow" panose="020B0606020202030204" pitchFamily="34" charset="0"/>
            </a:endParaRPr>
          </a:p>
          <a:p>
            <a:pPr defTabSz="3426086"/>
            <a:r>
              <a:rPr lang="en-US" sz="2000" dirty="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endParaRPr lang="en-US" sz="20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a:p>
            <a:pPr defTabSz="881622">
              <a:lnSpc>
                <a:spcPct val="90000"/>
              </a:lnSpc>
            </a:pPr>
            <a:endParaRPr lang="en-US" sz="1800" dirty="0">
              <a:latin typeface="Arial Narrow" panose="020B0606020202030204" pitchFamily="34" charset="0"/>
            </a:endParaRPr>
          </a:p>
        </p:txBody>
      </p:sp>
      <p:sp>
        <p:nvSpPr>
          <p:cNvPr id="13" name="TextBox 12"/>
          <p:cNvSpPr txBox="1"/>
          <p:nvPr/>
        </p:nvSpPr>
        <p:spPr>
          <a:xfrm>
            <a:off x="13909028" y="17632284"/>
            <a:ext cx="7160269" cy="9105570"/>
          </a:xfrm>
          <a:prstGeom prst="rect">
            <a:avLst/>
          </a:prstGeom>
          <a:noFill/>
        </p:spPr>
        <p:txBody>
          <a:bodyPr wrap="square" rtlCol="0">
            <a:spAutoFit/>
          </a:bodyPr>
          <a:lstStyle/>
          <a:p>
            <a:pPr defTabSz="881622">
              <a:lnSpc>
                <a:spcPct val="90000"/>
              </a:lnSpc>
            </a:pPr>
            <a:r>
              <a:rPr lang="en-US" sz="3500" b="1" dirty="0">
                <a:solidFill>
                  <a:srgbClr val="9D2235"/>
                </a:solidFill>
                <a:latin typeface="Arial Narrow" panose="020B0606020202030204" pitchFamily="34" charset="0"/>
              </a:rPr>
              <a:t>CONCLUSIONS</a:t>
            </a:r>
          </a:p>
          <a:p>
            <a:pPr algn="ctr" defTabSz="881622">
              <a:lnSpc>
                <a:spcPct val="90000"/>
              </a:lnSpc>
            </a:pPr>
            <a:endParaRPr lang="en-US" sz="1800" b="1" dirty="0">
              <a:latin typeface="Arial Narrow" panose="020B0606020202030204" pitchFamily="34" charset="0"/>
            </a:endParaRPr>
          </a:p>
          <a:p>
            <a:pPr defTabSz="3426086"/>
            <a:r>
              <a:rPr lang="en-US" sz="20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L;N; lsalsdfjasldfalsdhaJASDajkdASDK’asdkl’Aksda’SDKA’sdka’sdkSDKA;lsdjka;lsjdfASDJal;sdjl;aSJDAl;jksdaLJSD;alsjd;Aljsd;lasdj;aLJDAljdal;jdaLJDAL;sjd;aLDJA;ljd;aljdALJSDALJSDALJSDAljdajdJD;aljsdl;ajsd;aljsdaLJDAljdaLDJAljsdaL;JD;Aljsd;alJD;LAjdaLJDAL;JDL;AJSDJDAljd;JD;LNVCNZVCLN </a:t>
            </a:r>
            <a:endParaRPr lang="en-US" sz="2000" dirty="0" smtClean="0">
              <a:latin typeface="Arial Narrow" panose="020B0606020202030204" pitchFamily="34" charset="0"/>
              <a:ea typeface="Adobe Fan Heiti Std B" panose="020B0700000000000000" pitchFamily="34" charset="-128"/>
            </a:endParaRP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a:p>
            <a:pPr defTabSz="3426086"/>
            <a:endParaRPr lang="en-US" sz="1800" dirty="0">
              <a:latin typeface="Arial Narrow" panose="020B0606020202030204" pitchFamily="34" charset="0"/>
              <a:ea typeface="Adobe Fan Heiti Std B" panose="020B0700000000000000" pitchFamily="34" charset="-128"/>
            </a:endParaRPr>
          </a:p>
        </p:txBody>
      </p:sp>
      <p:pic>
        <p:nvPicPr>
          <p:cNvPr id="14" name="Picture 13"/>
          <p:cNvPicPr>
            <a:picLocks noChangeAspect="1"/>
          </p:cNvPicPr>
          <p:nvPr/>
        </p:nvPicPr>
        <p:blipFill>
          <a:blip r:embed="rId2"/>
          <a:stretch>
            <a:fillRect/>
          </a:stretch>
        </p:blipFill>
        <p:spPr>
          <a:xfrm>
            <a:off x="13909028" y="7270940"/>
            <a:ext cx="6914426" cy="4277742"/>
          </a:xfrm>
          <a:prstGeom prst="rect">
            <a:avLst/>
          </a:prstGeom>
        </p:spPr>
      </p:pic>
      <p:pic>
        <p:nvPicPr>
          <p:cNvPr id="22" name="Picture 21"/>
          <p:cNvPicPr>
            <a:picLocks noChangeAspect="1"/>
          </p:cNvPicPr>
          <p:nvPr/>
        </p:nvPicPr>
        <p:blipFill>
          <a:blip r:embed="rId3"/>
          <a:stretch>
            <a:fillRect/>
          </a:stretch>
        </p:blipFill>
        <p:spPr>
          <a:xfrm>
            <a:off x="4991100" y="26108115"/>
            <a:ext cx="3608450" cy="2424165"/>
          </a:xfrm>
          <a:prstGeom prst="rect">
            <a:avLst/>
          </a:prstGeom>
        </p:spPr>
      </p:pic>
      <p:pic>
        <p:nvPicPr>
          <p:cNvPr id="23" name="Picture 22"/>
          <p:cNvPicPr>
            <a:picLocks noChangeAspect="1"/>
          </p:cNvPicPr>
          <p:nvPr/>
        </p:nvPicPr>
        <p:blipFill>
          <a:blip r:embed="rId4"/>
          <a:stretch>
            <a:fillRect/>
          </a:stretch>
        </p:blipFill>
        <p:spPr>
          <a:xfrm>
            <a:off x="8934878" y="26108116"/>
            <a:ext cx="3619223" cy="2424165"/>
          </a:xfrm>
          <a:prstGeom prst="rect">
            <a:avLst/>
          </a:prstGeom>
        </p:spPr>
      </p:pic>
      <p:sp>
        <p:nvSpPr>
          <p:cNvPr id="25" name="TextBox 24"/>
          <p:cNvSpPr txBox="1"/>
          <p:nvPr/>
        </p:nvSpPr>
        <p:spPr>
          <a:xfrm>
            <a:off x="13909027" y="11789297"/>
            <a:ext cx="7160269" cy="3170099"/>
          </a:xfrm>
          <a:prstGeom prst="rect">
            <a:avLst/>
          </a:prstGeom>
          <a:noFill/>
        </p:spPr>
        <p:txBody>
          <a:bodyPr wrap="square" rtlCol="0">
            <a:spAutoFit/>
          </a:bodyPr>
          <a:lstStyle/>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 </a:t>
            </a:r>
          </a:p>
          <a:p>
            <a:pPr defTabSz="3426086"/>
            <a:endParaRPr lang="en-US" sz="2000" dirty="0">
              <a:latin typeface="Arial Narrow" panose="020B0606020202030204" pitchFamily="34" charset="0"/>
              <a:ea typeface="Adobe Fan Heiti Std B" panose="020B0700000000000000" pitchFamily="34" charset="-128"/>
            </a:endParaRPr>
          </a:p>
          <a:p>
            <a:pPr defTabSz="3426086"/>
            <a:r>
              <a:rPr lang="en-US" sz="2000" dirty="0" smtClean="0">
                <a:latin typeface="Arial Narrow" panose="020B0606020202030204" pitchFamily="34" charset="0"/>
                <a:ea typeface="Adobe Fan Heiti Std B" panose="020B0700000000000000" pitchFamily="34" charset="-128"/>
              </a:rPr>
              <a:t>lsalsdfjasldfalsdhaJASDajkdASDK’asdkl’Aksda’SDKA’sdka’sdkSDKA;lsdjka;lsjdfASDJal;sdjl;aSJDAl;jksdaLJSD;alsjd;Aljsd;lasdj;aLJDAljdal;jdaLJDAL;sjd;aLDJA;ljd;aljdALJSDALJSDALJSDAljdajdJD;aljsdl;ajsd;aljsdaLJDAljdaLDJAljsdaL;JD;Aljsd;alJD;LAjdaLJDAL;JDL;AJSDJDAljd;JD;LNVCNZVCLN</a:t>
            </a:r>
          </a:p>
          <a:p>
            <a:pPr defTabSz="3426086"/>
            <a:endParaRPr lang="en-US" sz="2000" dirty="0">
              <a:latin typeface="Arial Narrow" panose="020B0606020202030204" pitchFamily="34" charset="0"/>
              <a:ea typeface="Adobe Fan Heiti Std B" panose="020B0700000000000000" pitchFamily="34" charset="-128"/>
            </a:endParaRPr>
          </a:p>
        </p:txBody>
      </p:sp>
      <p:sp>
        <p:nvSpPr>
          <p:cNvPr id="26" name="TextBox 25"/>
          <p:cNvSpPr txBox="1"/>
          <p:nvPr/>
        </p:nvSpPr>
        <p:spPr>
          <a:xfrm>
            <a:off x="13909028" y="3660172"/>
            <a:ext cx="7563001" cy="3370153"/>
          </a:xfrm>
          <a:prstGeom prst="rect">
            <a:avLst/>
          </a:prstGeom>
          <a:noFill/>
        </p:spPr>
        <p:txBody>
          <a:bodyPr wrap="square" rtlCol="0">
            <a:spAutoFit/>
          </a:bodyPr>
          <a:lstStyle/>
          <a:p>
            <a:pPr defTabSz="3426086"/>
            <a:r>
              <a:rPr lang="en-US" sz="3500" b="1" dirty="0" smtClean="0">
                <a:solidFill>
                  <a:srgbClr val="9D2235"/>
                </a:solidFill>
                <a:latin typeface="Arial Narrow" panose="020B0606020202030204" pitchFamily="34" charset="0"/>
                <a:ea typeface="Adobe Fan Heiti Std B" panose="020B0700000000000000" pitchFamily="34" charset="-128"/>
              </a:rPr>
              <a:t>METHODS</a:t>
            </a:r>
            <a:endParaRPr lang="en-US" sz="3500" b="1" dirty="0">
              <a:solidFill>
                <a:srgbClr val="9D2235"/>
              </a:solidFill>
              <a:latin typeface="Arial Narrow" panose="020B0606020202030204" pitchFamily="34" charset="0"/>
              <a:ea typeface="Adobe Fan Heiti Std B" panose="020B0700000000000000" pitchFamily="34" charset="-128"/>
            </a:endParaRPr>
          </a:p>
          <a:p>
            <a:pPr algn="ctr" defTabSz="3426086"/>
            <a:endParaRPr lang="en-US" sz="2000" b="1" dirty="0">
              <a:latin typeface="Arial Narrow" panose="020B0606020202030204" pitchFamily="34" charset="0"/>
              <a:ea typeface="Adobe Fan Heiti Std B" panose="020B0700000000000000" pitchFamily="34" charset="-128"/>
            </a:endParaRPr>
          </a:p>
          <a:p>
            <a:pPr defTabSz="3426086"/>
            <a:r>
              <a:rPr lang="en-US" sz="2000" dirty="0">
                <a:latin typeface="Arial Narrow" panose="020B0606020202030204" pitchFamily="34" charset="0"/>
                <a:ea typeface="Adobe Fan Heiti Std B" panose="020B0700000000000000" pitchFamily="34" charset="-128"/>
              </a:rPr>
              <a:t>Arial type face size 10 lsalsdfjasldfalsdhaJASDajkdASDK’asdkl’Aksda’SDKA’sdka’sdkSDKA;lsdjka;lsjdfASDJal;sdjl;aSJDAl;jksdaLJSD;alsjd;Aljsd;lasdj;aLJDAljdal;jdaLJDAL;sjd;aLDJA;ljd;aljdALJSDALJSDALJSDAljdajdJD;aljsdl;ajsd;aljsdaLJDAljdaLDJAljsdaL;JD;Aljsd;alJD;LAjdaLJDAL;JDL;AJSDJDAljd;JD;LNVCNZVCLN L;N; ;</a:t>
            </a:r>
            <a:r>
              <a:rPr lang="en-US" sz="2000" dirty="0" err="1">
                <a:latin typeface="Arial Narrow" panose="020B0606020202030204" pitchFamily="34" charset="0"/>
                <a:ea typeface="Adobe Fan Heiti Std B" panose="020B0700000000000000" pitchFamily="34" charset="-128"/>
              </a:rPr>
              <a:t>lsjdfASDJ</a:t>
            </a:r>
            <a:r>
              <a:rPr lang="en-US" sz="2000" dirty="0">
                <a:latin typeface="Arial Narrow" panose="020B0606020202030204" pitchFamily="34" charset="0"/>
                <a:ea typeface="Adobe Fan Heiti Std B" panose="020B0700000000000000" pitchFamily="34" charset="-128"/>
              </a:rPr>
              <a:t> al;sdjl;aSJDAl;jksdaLJSD;alsjd;Aljsd;lasdj;aLJDAljdal;jdaLJDAL;sjd;aLDJA;ljd;aljdALJSDALJSDALJSDAljdajdJD;aljsdl;ajsd;aljsdaLJDAljdaLDJAljsdaL;JD;Aljsd;</a:t>
            </a:r>
          </a:p>
          <a:p>
            <a:pPr defTabSz="3426086"/>
            <a:endParaRPr lang="en-US" sz="1800" dirty="0">
              <a:latin typeface="Arial Narrow" panose="020B0606020202030204" pitchFamily="34" charset="0"/>
              <a:ea typeface="Adobe Fan Heiti Std B" panose="020B0700000000000000" pitchFamily="34" charset="-128"/>
            </a:endParaRPr>
          </a:p>
        </p:txBody>
      </p:sp>
      <p:sp>
        <p:nvSpPr>
          <p:cNvPr id="27" name="Rectangle 26"/>
          <p:cNvSpPr/>
          <p:nvPr/>
        </p:nvSpPr>
        <p:spPr>
          <a:xfrm>
            <a:off x="4860891" y="30600073"/>
            <a:ext cx="16075356" cy="1123384"/>
          </a:xfrm>
          <a:prstGeom prst="rect">
            <a:avLst/>
          </a:prstGeom>
        </p:spPr>
        <p:txBody>
          <a:bodyPr wrap="square">
            <a:spAutoFit/>
          </a:bodyPr>
          <a:lstStyle/>
          <a:p>
            <a:pPr defTabSz="881622">
              <a:lnSpc>
                <a:spcPct val="90000"/>
              </a:lnSpc>
            </a:pPr>
            <a:r>
              <a:rPr lang="en-US" sz="3000" b="1" dirty="0" smtClean="0">
                <a:solidFill>
                  <a:schemeClr val="bg1"/>
                </a:solidFill>
                <a:latin typeface="Arial Narrow" panose="020B0606020202030204" pitchFamily="34" charset="0"/>
              </a:rPr>
              <a:t>ACKNOWLEDGEMENTS </a:t>
            </a:r>
          </a:p>
          <a:p>
            <a:pPr defTabSz="3426086"/>
            <a:r>
              <a:rPr lang="en-US" sz="2000" dirty="0" smtClean="0">
                <a:solidFill>
                  <a:schemeClr val="bg1"/>
                </a:solidFill>
                <a:latin typeface="Arial Narrow" panose="020B0606020202030204" pitchFamily="34" charset="0"/>
                <a:ea typeface="Adobe Fan Heiti Std B" panose="020B0700000000000000" pitchFamily="34" charset="-128"/>
              </a:rPr>
              <a:t>Arial </a:t>
            </a:r>
            <a:r>
              <a:rPr lang="en-US" sz="2000" dirty="0">
                <a:solidFill>
                  <a:schemeClr val="bg1"/>
                </a:solidFill>
                <a:latin typeface="Arial Narrow" panose="020B0606020202030204" pitchFamily="34" charset="0"/>
                <a:ea typeface="Adobe Fan Heiti Std B" panose="020B0700000000000000" pitchFamily="34" charset="-128"/>
              </a:rPr>
              <a:t>type face size 10   </a:t>
            </a:r>
            <a:r>
              <a:rPr lang="en-US" sz="2000" dirty="0" err="1">
                <a:solidFill>
                  <a:schemeClr val="bg1"/>
                </a:solidFill>
                <a:latin typeface="Arial Narrow" panose="020B0606020202030204" pitchFamily="34" charset="0"/>
                <a:ea typeface="Adobe Fan Heiti Std B" panose="020B0700000000000000" pitchFamily="34" charset="-128"/>
              </a:rPr>
              <a:t>lsalsdfjasldfalsdha</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a:solidFill>
                  <a:schemeClr val="bg1"/>
                </a:solidFill>
                <a:latin typeface="Arial Narrow" panose="020B0606020202030204" pitchFamily="34" charset="0"/>
                <a:ea typeface="Adobe Fan Heiti Std B" panose="020B0700000000000000" pitchFamily="34" charset="-128"/>
              </a:rPr>
              <a:t>JASDajkdASDK’asd</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a:solidFill>
                  <a:schemeClr val="bg1"/>
                </a:solidFill>
                <a:latin typeface="Arial Narrow" panose="020B0606020202030204" pitchFamily="34" charset="0"/>
                <a:ea typeface="Adobe Fan Heiti Std B" panose="020B0700000000000000" pitchFamily="34" charset="-128"/>
              </a:rPr>
              <a:t>kl’Aksda’SDKA’sdk</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a’sdkSDKA;lsdjka;l</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sjdfASDJ</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al;sdjl;aSJDAl;jksdaLJSD</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a:solidFill>
                  <a:schemeClr val="bg1"/>
                </a:solidFill>
                <a:latin typeface="Arial Narrow" panose="020B0606020202030204" pitchFamily="34" charset="0"/>
                <a:ea typeface="Adobe Fan Heiti Std B" panose="020B0700000000000000" pitchFamily="34" charset="-128"/>
              </a:rPr>
              <a:t>alsjd;Aljs</a:t>
            </a:r>
            <a:r>
              <a:rPr lang="en-US" sz="2000" dirty="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d;lasdj;aLJDAljd</a:t>
            </a:r>
            <a:r>
              <a:rPr lang="en-US" sz="2000" dirty="0" smtClean="0">
                <a:solidFill>
                  <a:schemeClr val="bg1"/>
                </a:solidFill>
                <a:latin typeface="Arial Narrow" panose="020B0606020202030204" pitchFamily="34" charset="0"/>
                <a:ea typeface="Adobe Fan Heiti Std B" panose="020B0700000000000000" pitchFamily="34" charset="-128"/>
              </a:rPr>
              <a:t> </a:t>
            </a:r>
            <a:r>
              <a:rPr lang="en-US" sz="2000" dirty="0" err="1" smtClean="0">
                <a:solidFill>
                  <a:schemeClr val="bg1"/>
                </a:solidFill>
                <a:latin typeface="Arial Narrow" panose="020B0606020202030204" pitchFamily="34" charset="0"/>
                <a:ea typeface="Adobe Fan Heiti Std B" panose="020B0700000000000000" pitchFamily="34" charset="-128"/>
              </a:rPr>
              <a:t>al;jdaLJDAL;sjd;aLDJA</a:t>
            </a:r>
            <a:r>
              <a:rPr lang="en-US" sz="2000" dirty="0" smtClean="0">
                <a:solidFill>
                  <a:schemeClr val="bg1"/>
                </a:solidFill>
                <a:latin typeface="Arial Narrow" panose="020B0606020202030204" pitchFamily="34" charset="0"/>
                <a:ea typeface="Adobe Fan Heiti Std B" panose="020B0700000000000000" pitchFamily="34" charset="-128"/>
              </a:rPr>
              <a:t> ;aljdALJSDALJSDALJSDAljdajdljsdl;ajsd;aljsdaLJDAljdaLDJAljsdaL;JD;Aljsd;alJD;LAjdaLJDAL;JDL;AJSDJDAljd;JD;LNVCNZVCLN</a:t>
            </a:r>
            <a:endParaRPr lang="en-US" sz="2000" dirty="0">
              <a:solidFill>
                <a:schemeClr val="bg1"/>
              </a:solidFill>
            </a:endParaRPr>
          </a:p>
        </p:txBody>
      </p:sp>
      <p:sp>
        <p:nvSpPr>
          <p:cNvPr id="28" name="Text Placeholder 29"/>
          <p:cNvSpPr>
            <a:spLocks noGrp="1"/>
          </p:cNvSpPr>
          <p:nvPr>
            <p:ph type="body" sz="quarter" idx="32"/>
          </p:nvPr>
        </p:nvSpPr>
        <p:spPr>
          <a:xfrm>
            <a:off x="4656935" y="619892"/>
            <a:ext cx="13758631" cy="1726790"/>
          </a:xfrm>
          <a:prstGeom prst="rect">
            <a:avLst/>
          </a:prstGeom>
        </p:spPr>
        <p:txBody>
          <a:bodyPr/>
          <a:lstStyle>
            <a:lvl1pPr algn="l">
              <a:spcBef>
                <a:spcPts val="0"/>
              </a:spcBef>
              <a:defRPr sz="4500"/>
            </a:lvl1pPr>
          </a:lstStyle>
          <a:p>
            <a:pPr lvl="0"/>
            <a:r>
              <a:rPr lang="en-US" dirty="0" smtClean="0"/>
              <a:t>Click to edit Master text styles</a:t>
            </a:r>
          </a:p>
          <a:p>
            <a:pPr algn="l"/>
            <a:r>
              <a:rPr lang="en-US" sz="3000" dirty="0" smtClean="0">
                <a:solidFill>
                  <a:schemeClr val="bg1"/>
                </a:solidFill>
              </a:rPr>
              <a:t>Author</a:t>
            </a:r>
            <a:r>
              <a:rPr lang="en-US" sz="3000" baseline="0" dirty="0" smtClean="0">
                <a:solidFill>
                  <a:schemeClr val="bg1"/>
                </a:solidFill>
              </a:rPr>
              <a:t> and institutions – use proper punctuation on degrees (M.D., Ph.D., etc.)</a:t>
            </a:r>
            <a:r>
              <a:rPr lang="en-US" sz="3000" dirty="0" smtClean="0">
                <a:solidFill>
                  <a:schemeClr val="bg1"/>
                </a:solidFill>
              </a:rPr>
              <a:t> </a:t>
            </a:r>
            <a:r>
              <a:rPr lang="en-US" sz="3000" baseline="0" dirty="0" smtClean="0">
                <a:solidFill>
                  <a:schemeClr val="bg1"/>
                </a:solidFill>
              </a:rPr>
              <a:t>Department of XXXX, University of Arkansas for Medical Sciences, Little Rock, AR</a:t>
            </a:r>
            <a:endParaRPr lang="en-US" sz="3000" baseline="0" dirty="0" smtClean="0">
              <a:solidFill>
                <a:schemeClr val="bg1"/>
              </a:solidFill>
            </a:endParaRPr>
          </a:p>
        </p:txBody>
      </p:sp>
    </p:spTree>
    <p:extLst>
      <p:ext uri="{BB962C8B-B14F-4D97-AF65-F5344CB8AC3E}">
        <p14:creationId xmlns:p14="http://schemas.microsoft.com/office/powerpoint/2010/main" val="97956890"/>
      </p:ext>
    </p:extLst>
  </p:cSld>
  <p:clrMapOvr>
    <a:masterClrMapping/>
  </p:clrMapOvr>
</p:sld>
</file>

<file path=ppt/theme/theme1.xml><?xml version="1.0" encoding="utf-8"?>
<a:theme xmlns:a="http://schemas.openxmlformats.org/drawingml/2006/main" name="Office Theme">
  <a:themeElements>
    <a:clrScheme name="UAMS Colors">
      <a:dk1>
        <a:srgbClr val="000000"/>
      </a:dk1>
      <a:lt1>
        <a:srgbClr val="FFFFFF"/>
      </a:lt1>
      <a:dk2>
        <a:srgbClr val="C00000"/>
      </a:dk2>
      <a:lt2>
        <a:srgbClr val="7F7F7F"/>
      </a:lt2>
      <a:accent1>
        <a:srgbClr val="650038"/>
      </a:accent1>
      <a:accent2>
        <a:srgbClr val="39607A"/>
      </a:accent2>
      <a:accent3>
        <a:srgbClr val="FDB813"/>
      </a:accent3>
      <a:accent4>
        <a:srgbClr val="CD7925"/>
      </a:accent4>
      <a:accent5>
        <a:srgbClr val="4298B5"/>
      </a:accent5>
      <a:accent6>
        <a:srgbClr val="1B365D"/>
      </a:accent6>
      <a:hlink>
        <a:srgbClr val="650038"/>
      </a:hlink>
      <a:folHlink>
        <a:srgbClr val="4298B5"/>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870</TotalTime>
  <Words>1862</Words>
  <Application>Microsoft Office PowerPoint</Application>
  <PresentationFormat>Custom</PresentationFormat>
  <Paragraphs>149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Adobe Fan Heiti Std B</vt:lpstr>
      <vt:lpstr>Arial</vt:lpstr>
      <vt:lpstr>Arial Narrow</vt:lpstr>
      <vt:lpstr>Calibri</vt:lpstr>
      <vt:lpstr>Office Theme</vt:lpstr>
      <vt:lpstr>PowerPoint Presentation</vt:lpstr>
      <vt:lpstr>PowerPoint Presentation</vt:lpstr>
      <vt:lpstr>PowerPoint Presentation</vt:lpstr>
    </vt:vector>
  </TitlesOfParts>
  <Company>UAMS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Romano, Jean</dc:creator>
  <cp:lastModifiedBy>Romano, Jean</cp:lastModifiedBy>
  <cp:revision>85</cp:revision>
  <cp:lastPrinted>2019-09-19T17:03:57Z</cp:lastPrinted>
  <dcterms:created xsi:type="dcterms:W3CDTF">2019-01-02T16:19:08Z</dcterms:created>
  <dcterms:modified xsi:type="dcterms:W3CDTF">2019-09-19T19:00:39Z</dcterms:modified>
</cp:coreProperties>
</file>