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
  </p:handoutMasterIdLst>
  <p:sldIdLst>
    <p:sldId id="269" r:id="rId2"/>
    <p:sldId id="265" r:id="rId3"/>
  </p:sldIdLst>
  <p:sldSz cx="21945600" cy="32918400"/>
  <p:notesSz cx="7010400" cy="9296400"/>
  <p:defaultTextStyle>
    <a:defPPr>
      <a:defRPr lang="en-US"/>
    </a:defPPr>
    <a:lvl1pPr marL="0" algn="l" defTabSz="2633302" rtl="0" eaLnBrk="1" latinLnBrk="0" hangingPunct="1">
      <a:defRPr sz="5184" kern="1200">
        <a:solidFill>
          <a:schemeClr val="tx1"/>
        </a:solidFill>
        <a:latin typeface="+mn-lt"/>
        <a:ea typeface="+mn-ea"/>
        <a:cs typeface="+mn-cs"/>
      </a:defRPr>
    </a:lvl1pPr>
    <a:lvl2pPr marL="1316652" algn="l" defTabSz="2633302" rtl="0" eaLnBrk="1" latinLnBrk="0" hangingPunct="1">
      <a:defRPr sz="5184" kern="1200">
        <a:solidFill>
          <a:schemeClr val="tx1"/>
        </a:solidFill>
        <a:latin typeface="+mn-lt"/>
        <a:ea typeface="+mn-ea"/>
        <a:cs typeface="+mn-cs"/>
      </a:defRPr>
    </a:lvl2pPr>
    <a:lvl3pPr marL="2633302" algn="l" defTabSz="2633302" rtl="0" eaLnBrk="1" latinLnBrk="0" hangingPunct="1">
      <a:defRPr sz="5184" kern="1200">
        <a:solidFill>
          <a:schemeClr val="tx1"/>
        </a:solidFill>
        <a:latin typeface="+mn-lt"/>
        <a:ea typeface="+mn-ea"/>
        <a:cs typeface="+mn-cs"/>
      </a:defRPr>
    </a:lvl3pPr>
    <a:lvl4pPr marL="3949955" algn="l" defTabSz="2633302" rtl="0" eaLnBrk="1" latinLnBrk="0" hangingPunct="1">
      <a:defRPr sz="5184" kern="1200">
        <a:solidFill>
          <a:schemeClr val="tx1"/>
        </a:solidFill>
        <a:latin typeface="+mn-lt"/>
        <a:ea typeface="+mn-ea"/>
        <a:cs typeface="+mn-cs"/>
      </a:defRPr>
    </a:lvl4pPr>
    <a:lvl5pPr marL="5266607" algn="l" defTabSz="2633302" rtl="0" eaLnBrk="1" latinLnBrk="0" hangingPunct="1">
      <a:defRPr sz="5184" kern="1200">
        <a:solidFill>
          <a:schemeClr val="tx1"/>
        </a:solidFill>
        <a:latin typeface="+mn-lt"/>
        <a:ea typeface="+mn-ea"/>
        <a:cs typeface="+mn-cs"/>
      </a:defRPr>
    </a:lvl5pPr>
    <a:lvl6pPr marL="6583260" algn="l" defTabSz="2633302" rtl="0" eaLnBrk="1" latinLnBrk="0" hangingPunct="1">
      <a:defRPr sz="5184" kern="1200">
        <a:solidFill>
          <a:schemeClr val="tx1"/>
        </a:solidFill>
        <a:latin typeface="+mn-lt"/>
        <a:ea typeface="+mn-ea"/>
        <a:cs typeface="+mn-cs"/>
      </a:defRPr>
    </a:lvl6pPr>
    <a:lvl7pPr marL="7899909" algn="l" defTabSz="2633302" rtl="0" eaLnBrk="1" latinLnBrk="0" hangingPunct="1">
      <a:defRPr sz="5184" kern="1200">
        <a:solidFill>
          <a:schemeClr val="tx1"/>
        </a:solidFill>
        <a:latin typeface="+mn-lt"/>
        <a:ea typeface="+mn-ea"/>
        <a:cs typeface="+mn-cs"/>
      </a:defRPr>
    </a:lvl7pPr>
    <a:lvl8pPr marL="9216562" algn="l" defTabSz="2633302" rtl="0" eaLnBrk="1" latinLnBrk="0" hangingPunct="1">
      <a:defRPr sz="5184" kern="1200">
        <a:solidFill>
          <a:schemeClr val="tx1"/>
        </a:solidFill>
        <a:latin typeface="+mn-lt"/>
        <a:ea typeface="+mn-ea"/>
        <a:cs typeface="+mn-cs"/>
      </a:defRPr>
    </a:lvl8pPr>
    <a:lvl9pPr marL="10533214" algn="l" defTabSz="263330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1C30"/>
    <a:srgbClr val="650038"/>
    <a:srgbClr val="6F7CA1"/>
    <a:srgbClr val="9D2235"/>
    <a:srgbClr val="7C2128"/>
    <a:srgbClr val="EAAA00"/>
    <a:srgbClr val="CD7925"/>
    <a:srgbClr val="4799B5"/>
    <a:srgbClr val="1B365D"/>
    <a:srgbClr val="9A9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2" autoAdjust="0"/>
    <p:restoredTop sz="94660"/>
  </p:normalViewPr>
  <p:slideViewPr>
    <p:cSldViewPr snapToGrid="0" showGuides="1">
      <p:cViewPr varScale="1">
        <p:scale>
          <a:sx n="18" d="100"/>
          <a:sy n="18" d="100"/>
        </p:scale>
        <p:origin x="1882" y="130"/>
      </p:cViewPr>
      <p:guideLst/>
    </p:cSldViewPr>
  </p:slideViewPr>
  <p:notesTextViewPr>
    <p:cViewPr>
      <p:scale>
        <a:sx n="1" d="1"/>
        <a:sy n="1" d="1"/>
      </p:scale>
      <p:origin x="0" y="0"/>
    </p:cViewPr>
  </p:notesTextViewPr>
  <p:notesViewPr>
    <p:cSldViewPr snapToGrid="0" showGuides="1">
      <p:cViewPr varScale="1">
        <p:scale>
          <a:sx n="65" d="100"/>
          <a:sy n="65" d="100"/>
        </p:scale>
        <p:origin x="242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884DE0F-0075-4CA2-8034-7BC8B2089D8C}" type="datetimeFigureOut">
              <a:rPr lang="en-US" smtClean="0"/>
              <a:t>9/19/2019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98257DB-705A-44D4-B22F-51409B79FAC5}" type="slidenum">
              <a:rPr lang="en-US" smtClean="0"/>
              <a:t>‹#›</a:t>
            </a:fld>
            <a:endParaRPr lang="en-US"/>
          </a:p>
        </p:txBody>
      </p:sp>
    </p:spTree>
    <p:extLst>
      <p:ext uri="{BB962C8B-B14F-4D97-AF65-F5344CB8AC3E}">
        <p14:creationId xmlns:p14="http://schemas.microsoft.com/office/powerpoint/2010/main" val="2674289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1" name="Straight Connector 10"/>
          <p:cNvCxnSpPr/>
          <p:nvPr userDrawn="1"/>
        </p:nvCxnSpPr>
        <p:spPr>
          <a:xfrm>
            <a:off x="14810765" y="4093029"/>
            <a:ext cx="162970" cy="27040114"/>
          </a:xfrm>
          <a:prstGeom prst="line">
            <a:avLst/>
          </a:prstGeom>
          <a:ln w="76200">
            <a:solidFill>
              <a:srgbClr val="9D223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912788" y="4093029"/>
            <a:ext cx="291742" cy="27040114"/>
          </a:xfrm>
          <a:prstGeom prst="line">
            <a:avLst/>
          </a:prstGeom>
          <a:ln w="76200">
            <a:solidFill>
              <a:srgbClr val="9D2235"/>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idx="1"/>
          </p:nvPr>
        </p:nvSpPr>
        <p:spPr>
          <a:xfrm>
            <a:off x="7616876" y="8071685"/>
            <a:ext cx="6008915" cy="3970025"/>
          </a:xfrm>
          <a:prstGeom prst="rect">
            <a:avLst/>
          </a:prstGeom>
        </p:spPr>
        <p:txBody>
          <a:bodyPr vert="horz" lIns="91440" tIns="45720" rIns="91440" bIns="45720" rtlCol="0">
            <a:normAutofit/>
          </a:bodyPr>
          <a:lstStyle>
            <a:lvl1pPr>
              <a:defRPr>
                <a:solidFill>
                  <a:schemeClr val="bg1"/>
                </a:solidFill>
              </a:defRPr>
            </a:lvl1pPr>
          </a:lstStyle>
          <a:p>
            <a:pPr lvl="0"/>
            <a:endParaRPr lang="en-US" dirty="0" smtClean="0"/>
          </a:p>
        </p:txBody>
      </p:sp>
      <p:sp>
        <p:nvSpPr>
          <p:cNvPr id="24" name="Text Placeholder 6"/>
          <p:cNvSpPr>
            <a:spLocks noGrp="1"/>
          </p:cNvSpPr>
          <p:nvPr>
            <p:ph type="body" sz="quarter" idx="17" hasCustomPrompt="1"/>
          </p:nvPr>
        </p:nvSpPr>
        <p:spPr>
          <a:xfrm>
            <a:off x="7654592" y="4354287"/>
            <a:ext cx="6455998" cy="781449"/>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25" name="Text Placeholder 6"/>
          <p:cNvSpPr>
            <a:spLocks noGrp="1"/>
          </p:cNvSpPr>
          <p:nvPr>
            <p:ph type="body" sz="quarter" idx="18"/>
          </p:nvPr>
        </p:nvSpPr>
        <p:spPr>
          <a:xfrm>
            <a:off x="7653329" y="5240688"/>
            <a:ext cx="6455998" cy="781449"/>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27" name="Text Placeholder 6"/>
          <p:cNvSpPr>
            <a:spLocks noGrp="1"/>
          </p:cNvSpPr>
          <p:nvPr>
            <p:ph type="body" sz="quarter" idx="20" hasCustomPrompt="1"/>
          </p:nvPr>
        </p:nvSpPr>
        <p:spPr>
          <a:xfrm>
            <a:off x="319178" y="4313096"/>
            <a:ext cx="6233293" cy="737392"/>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28" name="Text Placeholder 6"/>
          <p:cNvSpPr>
            <a:spLocks noGrp="1"/>
          </p:cNvSpPr>
          <p:nvPr>
            <p:ph type="body" sz="quarter" idx="21"/>
          </p:nvPr>
        </p:nvSpPr>
        <p:spPr>
          <a:xfrm>
            <a:off x="319178" y="5245543"/>
            <a:ext cx="6233293" cy="1031825"/>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31" name="Text Placeholder 29"/>
          <p:cNvSpPr>
            <a:spLocks noGrp="1"/>
          </p:cNvSpPr>
          <p:nvPr>
            <p:ph type="body" sz="quarter" idx="32"/>
          </p:nvPr>
        </p:nvSpPr>
        <p:spPr>
          <a:xfrm>
            <a:off x="601113" y="632659"/>
            <a:ext cx="15358832" cy="2082253"/>
          </a:xfrm>
          <a:prstGeom prst="rect">
            <a:avLst/>
          </a:prstGeom>
        </p:spPr>
        <p:txBody>
          <a:bodyPr/>
          <a:lstStyle>
            <a:lvl1pPr algn="l">
              <a:spcBef>
                <a:spcPts val="0"/>
              </a:spcBef>
              <a:defRPr sz="4500"/>
            </a:lvl1pPr>
          </a:lstStyle>
          <a:p>
            <a:pPr lvl="0"/>
            <a:r>
              <a:rPr lang="en-US" dirty="0" smtClean="0"/>
              <a:t>Click to edit Master text styles</a:t>
            </a:r>
          </a:p>
          <a:p>
            <a:pPr algn="l"/>
            <a:r>
              <a:rPr lang="en-US" sz="3500" dirty="0" smtClean="0">
                <a:solidFill>
                  <a:schemeClr val="bg1"/>
                </a:solidFill>
              </a:rPr>
              <a:t>Author</a:t>
            </a:r>
            <a:r>
              <a:rPr lang="en-US" sz="3500" baseline="0" dirty="0" smtClean="0">
                <a:solidFill>
                  <a:schemeClr val="bg1"/>
                </a:solidFill>
              </a:rPr>
              <a:t> and institutions – use proper punctuation on degrees (M.D., Ph.D., etc.)</a:t>
            </a:r>
          </a:p>
          <a:p>
            <a:pPr algn="l"/>
            <a:r>
              <a:rPr lang="en-US" sz="3500" baseline="0" dirty="0" smtClean="0">
                <a:solidFill>
                  <a:schemeClr val="bg1"/>
                </a:solidFill>
              </a:rPr>
              <a:t>Department of XXXX, University of Arkansas for Medical Sciences, Little Rock, AR</a:t>
            </a:r>
          </a:p>
        </p:txBody>
      </p:sp>
      <p:sp>
        <p:nvSpPr>
          <p:cNvPr id="32" name="Text Placeholder 6"/>
          <p:cNvSpPr>
            <a:spLocks noGrp="1"/>
          </p:cNvSpPr>
          <p:nvPr>
            <p:ph type="body" sz="quarter" idx="33" hasCustomPrompt="1"/>
          </p:nvPr>
        </p:nvSpPr>
        <p:spPr>
          <a:xfrm>
            <a:off x="15122195" y="4376058"/>
            <a:ext cx="6455998" cy="781449"/>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33" name="Text Placeholder 6"/>
          <p:cNvSpPr>
            <a:spLocks noGrp="1"/>
          </p:cNvSpPr>
          <p:nvPr>
            <p:ph type="body" sz="quarter" idx="34"/>
          </p:nvPr>
        </p:nvSpPr>
        <p:spPr>
          <a:xfrm>
            <a:off x="15120932" y="5262459"/>
            <a:ext cx="6455998" cy="781449"/>
          </a:xfrm>
          <a:prstGeom prst="rect">
            <a:avLst/>
          </a:prstGeom>
        </p:spPr>
        <p:txBody>
          <a:bodyPr/>
          <a:lstStyle>
            <a:lvl1pPr>
              <a:defRPr b="0">
                <a:solidFill>
                  <a:schemeClr val="tx1"/>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198349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7" name="Straight Connector 16"/>
          <p:cNvCxnSpPr/>
          <p:nvPr userDrawn="1"/>
        </p:nvCxnSpPr>
        <p:spPr>
          <a:xfrm>
            <a:off x="14300512" y="4161195"/>
            <a:ext cx="154042" cy="20135223"/>
          </a:xfrm>
          <a:prstGeom prst="line">
            <a:avLst/>
          </a:prstGeom>
          <a:ln w="76200">
            <a:solidFill>
              <a:srgbClr val="9D223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655320" y="396240"/>
            <a:ext cx="16474440" cy="2554545"/>
          </a:xfrm>
          <a:prstGeom prst="rect">
            <a:avLst/>
          </a:prstGeom>
          <a:noFill/>
        </p:spPr>
        <p:txBody>
          <a:bodyPr wrap="square" rtlCol="0">
            <a:spAutoFit/>
          </a:bodyPr>
          <a:lstStyle/>
          <a:p>
            <a:pPr algn="l"/>
            <a:r>
              <a:rPr lang="en-US" sz="5500" b="1" dirty="0" smtClean="0">
                <a:solidFill>
                  <a:schemeClr val="bg1"/>
                </a:solidFill>
              </a:rPr>
              <a:t>Click to Edit Title</a:t>
            </a:r>
          </a:p>
          <a:p>
            <a:pPr algn="l"/>
            <a:r>
              <a:rPr lang="en-US" sz="3500" dirty="0" smtClean="0">
                <a:solidFill>
                  <a:schemeClr val="bg1"/>
                </a:solidFill>
              </a:rPr>
              <a:t>Author</a:t>
            </a:r>
            <a:r>
              <a:rPr lang="en-US" sz="3500" baseline="0" dirty="0" smtClean="0">
                <a:solidFill>
                  <a:schemeClr val="bg1"/>
                </a:solidFill>
              </a:rPr>
              <a:t> and institutions – use proper punctuation on degrees (M.D., Ph.D., etc.)</a:t>
            </a:r>
          </a:p>
          <a:p>
            <a:pPr algn="l"/>
            <a:r>
              <a:rPr lang="en-US" sz="3500" baseline="0" dirty="0" smtClean="0">
                <a:solidFill>
                  <a:schemeClr val="bg1"/>
                </a:solidFill>
              </a:rPr>
              <a:t>Department of XXXX, University of Arkansas for Medical Sciences, Little Rock, AR</a:t>
            </a:r>
          </a:p>
          <a:p>
            <a:pPr algn="l"/>
            <a:endParaRPr lang="en-US" sz="3500" dirty="0">
              <a:solidFill>
                <a:schemeClr val="bg1"/>
              </a:solidFill>
            </a:endParaRPr>
          </a:p>
        </p:txBody>
      </p:sp>
      <p:sp>
        <p:nvSpPr>
          <p:cNvPr id="12" name="Text Placeholder 2"/>
          <p:cNvSpPr>
            <a:spLocks noGrp="1"/>
          </p:cNvSpPr>
          <p:nvPr>
            <p:ph idx="1"/>
          </p:nvPr>
        </p:nvSpPr>
        <p:spPr>
          <a:xfrm>
            <a:off x="7671925" y="8667720"/>
            <a:ext cx="6008915" cy="3970025"/>
          </a:xfrm>
          <a:prstGeom prst="rect">
            <a:avLst/>
          </a:prstGeom>
        </p:spPr>
        <p:txBody>
          <a:bodyPr vert="horz" lIns="91440" tIns="45720" rIns="91440" bIns="45720" rtlCol="0">
            <a:normAutofit/>
          </a:bodyPr>
          <a:lstStyle>
            <a:lvl1pPr>
              <a:defRPr>
                <a:solidFill>
                  <a:schemeClr val="bg1"/>
                </a:solidFill>
              </a:defRPr>
            </a:lvl1pPr>
          </a:lstStyle>
          <a:p>
            <a:pPr lvl="0"/>
            <a:endParaRPr lang="en-US" dirty="0" smtClean="0"/>
          </a:p>
        </p:txBody>
      </p:sp>
      <p:cxnSp>
        <p:nvCxnSpPr>
          <p:cNvPr id="22" name="Straight Connector 21"/>
          <p:cNvCxnSpPr/>
          <p:nvPr userDrawn="1"/>
        </p:nvCxnSpPr>
        <p:spPr>
          <a:xfrm>
            <a:off x="6886528" y="4161195"/>
            <a:ext cx="304757" cy="20386928"/>
          </a:xfrm>
          <a:prstGeom prst="line">
            <a:avLst/>
          </a:prstGeom>
          <a:ln w="76200">
            <a:solidFill>
              <a:srgbClr val="9D2235"/>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655320" y="23759062"/>
            <a:ext cx="20692403" cy="862198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Text Placeholder 6"/>
          <p:cNvSpPr>
            <a:spLocks noGrp="1"/>
          </p:cNvSpPr>
          <p:nvPr>
            <p:ph type="body" sz="quarter" idx="19"/>
          </p:nvPr>
        </p:nvSpPr>
        <p:spPr>
          <a:xfrm>
            <a:off x="2075688" y="25514283"/>
            <a:ext cx="17083169" cy="4039036"/>
          </a:xfrm>
          <a:prstGeom prst="rect">
            <a:avLst/>
          </a:prstGeom>
        </p:spPr>
        <p:txBody>
          <a:bodyPr/>
          <a:lstStyle>
            <a:lvl1pPr>
              <a:defRPr b="0">
                <a:solidFill>
                  <a:schemeClr val="bg1"/>
                </a:solidFill>
              </a:defRPr>
            </a:lvl1pPr>
          </a:lstStyle>
          <a:p>
            <a:pPr lvl="0"/>
            <a:r>
              <a:rPr lang="en-US" dirty="0" smtClean="0"/>
              <a:t>Click to edit</a:t>
            </a:r>
            <a:endParaRPr lang="en-US" dirty="0"/>
          </a:p>
        </p:txBody>
      </p:sp>
      <p:sp>
        <p:nvSpPr>
          <p:cNvPr id="24" name="Text Placeholder 6"/>
          <p:cNvSpPr>
            <a:spLocks noGrp="1"/>
          </p:cNvSpPr>
          <p:nvPr>
            <p:ph type="body" sz="quarter" idx="22" hasCustomPrompt="1"/>
          </p:nvPr>
        </p:nvSpPr>
        <p:spPr>
          <a:xfrm>
            <a:off x="2075688" y="24727502"/>
            <a:ext cx="2986169" cy="1734705"/>
          </a:xfrm>
          <a:prstGeom prst="rect">
            <a:avLst/>
          </a:prstGeom>
        </p:spPr>
        <p:txBody>
          <a:bodyPr/>
          <a:lstStyle>
            <a:lvl1pPr>
              <a:defRPr>
                <a:solidFill>
                  <a:schemeClr val="bg1"/>
                </a:solidFill>
              </a:defRPr>
            </a:lvl1pPr>
          </a:lstStyle>
          <a:p>
            <a:pPr lvl="0"/>
            <a:r>
              <a:rPr lang="en-US" dirty="0" smtClean="0"/>
              <a:t>HEADER</a:t>
            </a:r>
            <a:endParaRPr lang="en-US" dirty="0"/>
          </a:p>
        </p:txBody>
      </p:sp>
      <p:sp>
        <p:nvSpPr>
          <p:cNvPr id="25" name="Text Placeholder 6"/>
          <p:cNvSpPr>
            <a:spLocks noGrp="1"/>
          </p:cNvSpPr>
          <p:nvPr>
            <p:ph type="body" sz="quarter" idx="17" hasCustomPrompt="1"/>
          </p:nvPr>
        </p:nvSpPr>
        <p:spPr>
          <a:xfrm>
            <a:off x="7654592" y="4354287"/>
            <a:ext cx="6455998" cy="781449"/>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26" name="Text Placeholder 6"/>
          <p:cNvSpPr>
            <a:spLocks noGrp="1"/>
          </p:cNvSpPr>
          <p:nvPr>
            <p:ph type="body" sz="quarter" idx="18"/>
          </p:nvPr>
        </p:nvSpPr>
        <p:spPr>
          <a:xfrm>
            <a:off x="7653329" y="5240688"/>
            <a:ext cx="6455998" cy="781449"/>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27" name="Text Placeholder 6"/>
          <p:cNvSpPr>
            <a:spLocks noGrp="1"/>
          </p:cNvSpPr>
          <p:nvPr>
            <p:ph type="body" sz="quarter" idx="20" hasCustomPrompt="1"/>
          </p:nvPr>
        </p:nvSpPr>
        <p:spPr>
          <a:xfrm>
            <a:off x="319178" y="4313096"/>
            <a:ext cx="6233293" cy="737392"/>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28" name="Text Placeholder 6"/>
          <p:cNvSpPr>
            <a:spLocks noGrp="1"/>
          </p:cNvSpPr>
          <p:nvPr>
            <p:ph type="body" sz="quarter" idx="21"/>
          </p:nvPr>
        </p:nvSpPr>
        <p:spPr>
          <a:xfrm>
            <a:off x="319178" y="5245543"/>
            <a:ext cx="6233293" cy="1031825"/>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29" name="Text Placeholder 6"/>
          <p:cNvSpPr>
            <a:spLocks noGrp="1"/>
          </p:cNvSpPr>
          <p:nvPr>
            <p:ph type="body" sz="quarter" idx="33" hasCustomPrompt="1"/>
          </p:nvPr>
        </p:nvSpPr>
        <p:spPr>
          <a:xfrm>
            <a:off x="15122195" y="4376058"/>
            <a:ext cx="6455998" cy="781449"/>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30" name="Text Placeholder 6"/>
          <p:cNvSpPr>
            <a:spLocks noGrp="1"/>
          </p:cNvSpPr>
          <p:nvPr>
            <p:ph type="body" sz="quarter" idx="34"/>
          </p:nvPr>
        </p:nvSpPr>
        <p:spPr>
          <a:xfrm>
            <a:off x="15120932" y="5262459"/>
            <a:ext cx="6455998" cy="781449"/>
          </a:xfrm>
          <a:prstGeom prst="rect">
            <a:avLst/>
          </a:prstGeom>
        </p:spPr>
        <p:txBody>
          <a:bodyPr/>
          <a:lstStyle>
            <a:lvl1pPr>
              <a:defRPr b="0">
                <a:solidFill>
                  <a:schemeClr val="tx1"/>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51796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93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09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7" cstate="print">
            <a:extLst>
              <a:ext uri="{28A0092B-C50C-407E-A947-70E740481C1C}">
                <a14:useLocalDpi xmlns:a14="http://schemas.microsoft.com/office/drawing/2010/main" val="0"/>
              </a:ext>
            </a:extLst>
          </a:blip>
          <a:srcRect l="23286" t="-808" r="6586" b="12993"/>
          <a:stretch/>
        </p:blipFill>
        <p:spPr>
          <a:xfrm>
            <a:off x="-152400" y="-304799"/>
            <a:ext cx="22250400" cy="32994600"/>
          </a:xfrm>
          <a:prstGeom prst="rect">
            <a:avLst/>
          </a:prstGeom>
        </p:spPr>
      </p:pic>
      <p:sp>
        <p:nvSpPr>
          <p:cNvPr id="7" name="Rectangle 6"/>
          <p:cNvSpPr/>
          <p:nvPr userDrawn="1"/>
        </p:nvSpPr>
        <p:spPr>
          <a:xfrm>
            <a:off x="0" y="-132166"/>
            <a:ext cx="21945600" cy="3397880"/>
          </a:xfrm>
          <a:prstGeom prst="rect">
            <a:avLst/>
          </a:prstGeom>
          <a:gradFill flip="none" rotWithShape="1">
            <a:gsLst>
              <a:gs pos="0">
                <a:srgbClr val="A21C30">
                  <a:shade val="30000"/>
                  <a:satMod val="115000"/>
                </a:srgbClr>
              </a:gs>
              <a:gs pos="50000">
                <a:srgbClr val="A21C30">
                  <a:shade val="67500"/>
                  <a:satMod val="115000"/>
                </a:srgbClr>
              </a:gs>
              <a:gs pos="100000">
                <a:srgbClr val="A21C3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0720" lvl="8" defTabSz="881622"/>
            <a:endParaRPr lang="en-US" sz="2160" b="1" dirty="0">
              <a:latin typeface="Arial Narrow" panose="020B0606020202030204" pitchFamily="34" charset="0"/>
              <a:ea typeface="Adobe Fan Heiti Std B" panose="020B0700000000000000" pitchFamily="34" charset="-128"/>
              <a:cs typeface="Arial" charset="0"/>
            </a:endParaRPr>
          </a:p>
        </p:txBody>
      </p:sp>
      <p:sp>
        <p:nvSpPr>
          <p:cNvPr id="12" name="Flowchart: Off-page Connector 11"/>
          <p:cNvSpPr/>
          <p:nvPr userDrawn="1"/>
        </p:nvSpPr>
        <p:spPr>
          <a:xfrm>
            <a:off x="19136197" y="-1536"/>
            <a:ext cx="2261543" cy="4094565"/>
          </a:xfrm>
          <a:prstGeom prst="flowChartOffpageConnector">
            <a:avLst/>
          </a:prstGeom>
          <a:gradFill flip="none" rotWithShape="1">
            <a:gsLst>
              <a:gs pos="0">
                <a:schemeClr val="tx1"/>
              </a:gs>
              <a:gs pos="76000">
                <a:srgbClr val="9D2235">
                  <a:shade val="67500"/>
                  <a:satMod val="115000"/>
                </a:srgbClr>
              </a:gs>
              <a:gs pos="100000">
                <a:srgbClr val="9D2235">
                  <a:shade val="100000"/>
                  <a:satMod val="115000"/>
                </a:srgbClr>
              </a:gs>
            </a:gsLst>
            <a:lin ang="54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1"/>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430152" y="1448711"/>
            <a:ext cx="1676966" cy="597035"/>
          </a:xfrm>
          <a:prstGeom prst="rect">
            <a:avLst/>
          </a:prstGeom>
        </p:spPr>
      </p:pic>
    </p:spTree>
    <p:extLst>
      <p:ext uri="{BB962C8B-B14F-4D97-AF65-F5344CB8AC3E}">
        <p14:creationId xmlns:p14="http://schemas.microsoft.com/office/powerpoint/2010/main" val="273876264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Lst>
  <p:txStyles>
    <p:titleStyle>
      <a:lvl1pPr algn="ctr" defTabSz="2194560" rtl="0" eaLnBrk="1" latinLnBrk="0" hangingPunct="1">
        <a:lnSpc>
          <a:spcPct val="90000"/>
        </a:lnSpc>
        <a:spcBef>
          <a:spcPct val="0"/>
        </a:spcBef>
        <a:buNone/>
        <a:defRPr sz="5500" b="1" kern="1200">
          <a:solidFill>
            <a:schemeClr val="bg1"/>
          </a:solidFill>
          <a:latin typeface="+mj-lt"/>
          <a:ea typeface="+mj-ea"/>
          <a:cs typeface="+mj-cs"/>
        </a:defRPr>
      </a:lvl1pPr>
    </p:titleStyle>
    <p:bodyStyle>
      <a:lvl1pPr marL="0" indent="0" algn="l" defTabSz="2194560" rtl="0" eaLnBrk="1" latinLnBrk="0" hangingPunct="1">
        <a:lnSpc>
          <a:spcPct val="90000"/>
        </a:lnSpc>
        <a:spcBef>
          <a:spcPts val="2400"/>
        </a:spcBef>
        <a:buFont typeface="Arial" panose="020B0604020202020204" pitchFamily="34" charset="0"/>
        <a:buNone/>
        <a:defRPr sz="3500" b="1" kern="1200">
          <a:solidFill>
            <a:schemeClr val="bg1"/>
          </a:solidFill>
          <a:latin typeface="+mn-lt"/>
          <a:ea typeface="+mn-ea"/>
          <a:cs typeface="+mn-cs"/>
        </a:defRPr>
      </a:lvl1pPr>
      <a:lvl2pPr marL="1097280" indent="0" algn="l" defTabSz="2194560" rtl="0" eaLnBrk="1" latinLnBrk="0" hangingPunct="1">
        <a:lnSpc>
          <a:spcPct val="90000"/>
        </a:lnSpc>
        <a:spcBef>
          <a:spcPts val="1200"/>
        </a:spcBef>
        <a:buFont typeface="Arial" panose="020B0604020202020204" pitchFamily="34" charset="0"/>
        <a:buNone/>
        <a:defRPr sz="5760" kern="1200" baseline="0">
          <a:solidFill>
            <a:schemeClr val="bg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22931" y="4109786"/>
            <a:ext cx="5402001" cy="8568500"/>
          </a:xfrm>
          <a:prstGeom prst="rect">
            <a:avLst/>
          </a:prstGeom>
          <a:noFill/>
        </p:spPr>
        <p:txBody>
          <a:bodyPr wrap="square" rtlCol="0">
            <a:spAutoFit/>
          </a:bodyPr>
          <a:lstStyle/>
          <a:p>
            <a:r>
              <a:rPr lang="en-US" sz="2880" b="1" dirty="0">
                <a:solidFill>
                  <a:srgbClr val="C00000"/>
                </a:solidFill>
                <a:latin typeface="Arial Narrow" panose="020B0606020202030204" pitchFamily="34" charset="0"/>
                <a:ea typeface="Adobe Fan Heiti Std B" panose="020B0700000000000000" pitchFamily="34" charset="-128"/>
              </a:rPr>
              <a:t>ABSTRACT</a:t>
            </a:r>
          </a:p>
          <a:p>
            <a:pPr algn="ctr"/>
            <a:endParaRPr lang="en-US" sz="1800" b="1" dirty="0">
              <a:solidFill>
                <a:schemeClr val="bg1"/>
              </a:solidFill>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1800" b="1" dirty="0">
                <a:latin typeface="Arial Narrow" panose="020B0606020202030204" pitchFamily="34" charset="0"/>
              </a:rPr>
              <a:t>TIPS: How to bring things in from Excel and Word</a:t>
            </a:r>
            <a:endParaRPr lang="en-US" sz="1800" dirty="0">
              <a:latin typeface="Arial Narrow" panose="020B0606020202030204" pitchFamily="34" charset="0"/>
            </a:endParaRPr>
          </a:p>
          <a:p>
            <a:pPr defTabSz="881622">
              <a:lnSpc>
                <a:spcPct val="90000"/>
              </a:lnSpc>
            </a:pPr>
            <a:r>
              <a:rPr lang="en-US" sz="1800" b="1" dirty="0">
                <a:latin typeface="Arial Narrow" panose="020B0606020202030204" pitchFamily="34" charset="0"/>
              </a:rPr>
              <a:t>Excel</a:t>
            </a:r>
            <a:r>
              <a:rPr lang="en-US" sz="1800" dirty="0">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1800" b="1" i="1" u="sng" dirty="0">
                <a:latin typeface="Arial Narrow" panose="020B0606020202030204" pitchFamily="34" charset="0"/>
              </a:rPr>
              <a:t>Watch out</a:t>
            </a:r>
            <a:r>
              <a:rPr lang="en-US" sz="1800" dirty="0">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1800" dirty="0">
              <a:latin typeface="Arial Narrow" panose="020B0606020202030204" pitchFamily="34" charset="0"/>
            </a:endParaRPr>
          </a:p>
          <a:p>
            <a:pPr defTabSz="881622">
              <a:lnSpc>
                <a:spcPct val="90000"/>
              </a:lnSpc>
            </a:pPr>
            <a:r>
              <a:rPr lang="en-US" sz="1800" b="1" dirty="0">
                <a:latin typeface="Arial Narrow" panose="020B0606020202030204" pitchFamily="34" charset="0"/>
              </a:rPr>
              <a:t>Word</a:t>
            </a:r>
            <a:r>
              <a:rPr lang="en-US" sz="1800" dirty="0">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1800" b="1" dirty="0">
              <a:latin typeface="Arial Narrow" panose="020B0606020202030204" pitchFamily="34" charset="0"/>
            </a:endParaRPr>
          </a:p>
          <a:p>
            <a:pPr defTabSz="881622">
              <a:lnSpc>
                <a:spcPct val="90000"/>
              </a:lnSpc>
            </a:pPr>
            <a:r>
              <a:rPr lang="en-US" sz="1800" b="1" dirty="0">
                <a:latin typeface="Arial Narrow" panose="020B0606020202030204" pitchFamily="34" charset="0"/>
              </a:rPr>
              <a:t>Scans:</a:t>
            </a:r>
            <a:r>
              <a:rPr lang="en-US" sz="1800" dirty="0">
                <a:latin typeface="Arial Narrow" panose="020B0606020202030204" pitchFamily="34" charset="0"/>
              </a:rPr>
              <a:t> we need images to be 100 dpi in their </a:t>
            </a:r>
            <a:r>
              <a:rPr lang="en-US" sz="1800" u="sng" dirty="0">
                <a:latin typeface="Arial Narrow" panose="020B0606020202030204" pitchFamily="34" charset="0"/>
              </a:rPr>
              <a:t>final size</a:t>
            </a:r>
            <a:r>
              <a:rPr lang="en-US" sz="1800" dirty="0">
                <a:latin typeface="Arial Narrow" panose="020B0606020202030204" pitchFamily="34" charset="0"/>
              </a:rPr>
              <a:t>, or use a rule of thumb of 2 to 4 megabytes of uncompressed .</a:t>
            </a:r>
            <a:r>
              <a:rPr lang="en-US" sz="1800" dirty="0" err="1">
                <a:latin typeface="Arial Narrow" panose="020B0606020202030204" pitchFamily="34" charset="0"/>
              </a:rPr>
              <a:t>tif</a:t>
            </a:r>
            <a:r>
              <a:rPr lang="en-US" sz="1800" dirty="0">
                <a:latin typeface="Arial Narrow" panose="020B0606020202030204" pitchFamily="34" charset="0"/>
              </a:rPr>
              <a:t> file per square foot of image..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JPEG files are OK. If you are designing your poster on a PC and using digital pictures generated on a Mac, be sure to convert them to </a:t>
            </a:r>
            <a:r>
              <a:rPr lang="en-US" sz="1800" dirty="0" err="1">
                <a:latin typeface="Arial Narrow" panose="020B0606020202030204" pitchFamily="34" charset="0"/>
              </a:rPr>
              <a:t>tif</a:t>
            </a:r>
            <a:r>
              <a:rPr lang="en-US" sz="1800" dirty="0">
                <a:latin typeface="Arial Narrow" panose="020B0606020202030204" pitchFamily="34" charset="0"/>
              </a:rPr>
              <a:t> or jpg before bringing them into PowerPoint. PICT files will display but not print.</a:t>
            </a:r>
          </a:p>
          <a:p>
            <a:pPr defTabSz="881622">
              <a:lnSpc>
                <a:spcPct val="90000"/>
              </a:lnSpc>
            </a:pPr>
            <a:endParaRPr lang="en-US" sz="1800" dirty="0">
              <a:latin typeface="Arial Narrow" panose="020B0606020202030204" pitchFamily="34" charset="0"/>
            </a:endParaRPr>
          </a:p>
          <a:p>
            <a:pPr defTabSz="881622">
              <a:lnSpc>
                <a:spcPct val="90000"/>
              </a:lnSpc>
            </a:pPr>
            <a:r>
              <a:rPr lang="en-US" sz="1800" b="1" dirty="0">
                <a:latin typeface="Arial Narrow" panose="020B0606020202030204" pitchFamily="34" charset="0"/>
              </a:rPr>
              <a:t>Preview: </a:t>
            </a:r>
            <a:r>
              <a:rPr lang="en-US" sz="1800" dirty="0">
                <a:latin typeface="Arial Narrow" panose="020B0606020202030204" pitchFamily="34" charset="0"/>
              </a:rPr>
              <a:t>to see your in poster in actual  size, go to view-zoom-200%. This is a good way to be sure your pictures are going to look OK.</a:t>
            </a:r>
          </a:p>
        </p:txBody>
      </p:sp>
      <p:sp>
        <p:nvSpPr>
          <p:cNvPr id="18" name="TextBox 17"/>
          <p:cNvSpPr txBox="1"/>
          <p:nvPr/>
        </p:nvSpPr>
        <p:spPr>
          <a:xfrm>
            <a:off x="8321217" y="4109786"/>
            <a:ext cx="5830212" cy="3582519"/>
          </a:xfrm>
          <a:prstGeom prst="rect">
            <a:avLst/>
          </a:prstGeom>
          <a:noFill/>
        </p:spPr>
        <p:txBody>
          <a:bodyPr wrap="square" rtlCol="0">
            <a:spAutoFit/>
          </a:bodyPr>
          <a:lstStyle/>
          <a:p>
            <a:pPr defTabSz="3426086"/>
            <a:r>
              <a:rPr lang="en-US" sz="2880" b="1" dirty="0" smtClean="0">
                <a:solidFill>
                  <a:srgbClr val="9D2235"/>
                </a:solidFill>
                <a:latin typeface="Arial Narrow" panose="020B0606020202030204" pitchFamily="34" charset="0"/>
                <a:ea typeface="Adobe Fan Heiti Std B" panose="020B0700000000000000" pitchFamily="34" charset="-128"/>
              </a:rPr>
              <a:t>METHODS</a:t>
            </a:r>
            <a:endParaRPr lang="en-US" sz="2880" b="1" dirty="0">
              <a:solidFill>
                <a:srgbClr val="9D2235"/>
              </a:solidFill>
              <a:latin typeface="Arial Narrow" panose="020B0606020202030204" pitchFamily="34" charset="0"/>
              <a:ea typeface="Adobe Fan Heiti Std B" panose="020B0700000000000000" pitchFamily="34" charset="-128"/>
            </a:endParaRPr>
          </a:p>
          <a:p>
            <a:pPr algn="ctr" defTabSz="3426086"/>
            <a:endParaRPr lang="en-US" sz="1800" b="1" dirty="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a:t>
            </a:r>
            <a:r>
              <a:rPr lang="en-US" sz="1800" dirty="0" err="1">
                <a:latin typeface="Arial Narrow" panose="020B0606020202030204" pitchFamily="34" charset="0"/>
                <a:ea typeface="Adobe Fan Heiti Std B" panose="020B0700000000000000" pitchFamily="34" charset="-128"/>
              </a:rPr>
              <a:t>lsjdfASDJ</a:t>
            </a:r>
            <a:r>
              <a:rPr lang="en-US" sz="1800" dirty="0">
                <a:latin typeface="Arial Narrow" panose="020B0606020202030204" pitchFamily="34" charset="0"/>
                <a:ea typeface="Adobe Fan Heiti Std B" panose="020B0700000000000000" pitchFamily="34" charset="-128"/>
              </a:rPr>
              <a:t> al;sdjl;aSJDAl;jksdaLJSD;alsjd;Aljsd;lasdj;aLJDAljdal;jdaLJDAL;sjd;aLDJA;ljd;aljdALJSDALJSDALJSDAljdajdJD;aljsdl;ajsd;aljsdaLJDAljdaLDJAljsdaL;JD;Aljsd;</a:t>
            </a:r>
          </a:p>
          <a:p>
            <a:pPr defTabSz="3426086"/>
            <a:endParaRPr lang="en-US" sz="1800" dirty="0">
              <a:latin typeface="Arial Narrow" panose="020B0606020202030204" pitchFamily="34" charset="0"/>
              <a:ea typeface="Adobe Fan Heiti Std B" panose="020B0700000000000000" pitchFamily="34" charset="-128"/>
            </a:endParaRPr>
          </a:p>
        </p:txBody>
      </p:sp>
      <p:sp>
        <p:nvSpPr>
          <p:cNvPr id="19" name="TextBox 18"/>
          <p:cNvSpPr txBox="1"/>
          <p:nvPr/>
        </p:nvSpPr>
        <p:spPr>
          <a:xfrm>
            <a:off x="15569014" y="14577623"/>
            <a:ext cx="5502340" cy="11155683"/>
          </a:xfrm>
          <a:prstGeom prst="rect">
            <a:avLst/>
          </a:prstGeom>
          <a:noFill/>
        </p:spPr>
        <p:txBody>
          <a:bodyPr wrap="square" rtlCol="0">
            <a:spAutoFit/>
          </a:bodyPr>
          <a:lstStyle/>
          <a:p>
            <a:pPr defTabSz="881622">
              <a:lnSpc>
                <a:spcPct val="90000"/>
              </a:lnSpc>
            </a:pPr>
            <a:r>
              <a:rPr lang="en-US" sz="1800" dirty="0" smtClean="0">
                <a:latin typeface="Arial Narrow" panose="020B0606020202030204" pitchFamily="34" charset="0"/>
              </a:rPr>
              <a:t>S</a:t>
            </a:r>
            <a:r>
              <a:rPr lang="en-US" sz="1800" dirty="0">
                <a:latin typeface="Arial Narrow" panose="020B0606020202030204" pitchFamily="34" charset="0"/>
              </a:rPr>
              <a:t>: 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smtClean="0">
              <a:latin typeface="Arial Narrow" panose="020B0606020202030204" pitchFamily="34" charset="0"/>
            </a:endParaRPr>
          </a:p>
          <a:p>
            <a:pPr defTabSz="881622">
              <a:lnSpc>
                <a:spcPct val="90000"/>
              </a:lnSpc>
            </a:pPr>
            <a:r>
              <a:rPr lang="en-US" sz="18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a:latin typeface="Arial Narrow" panose="020B0606020202030204" pitchFamily="34" charset="0"/>
            </a:endParaRPr>
          </a:p>
          <a:p>
            <a:pPr defTabSz="881622">
              <a:lnSpc>
                <a:spcPct val="90000"/>
              </a:lnSpc>
            </a:pPr>
            <a:r>
              <a:rPr lang="en-US" sz="2880" b="1" dirty="0">
                <a:solidFill>
                  <a:srgbClr val="9D2235"/>
                </a:solidFill>
                <a:latin typeface="Arial Narrow" panose="020B0606020202030204" pitchFamily="34" charset="0"/>
              </a:rPr>
              <a:t>ACKNOWLEDGEMENTS</a:t>
            </a:r>
          </a:p>
          <a:p>
            <a:pPr algn="ctr" defTabSz="881622">
              <a:lnSpc>
                <a:spcPct val="90000"/>
              </a:lnSpc>
            </a:pPr>
            <a:endParaRPr lang="en-US" sz="1800" b="1" dirty="0">
              <a:latin typeface="Arial Narrow" panose="020B0606020202030204" pitchFamily="34" charset="0"/>
            </a:endParaRPr>
          </a:p>
          <a:p>
            <a:pPr defTabSz="3426086"/>
            <a:r>
              <a:rPr lang="en-US" sz="1800" dirty="0">
                <a:latin typeface="Arial Narrow" panose="020B0606020202030204" pitchFamily="34" charset="0"/>
                <a:ea typeface="Adobe Fan Heiti Std B" panose="020B0700000000000000" pitchFamily="34" charset="-128"/>
              </a:rPr>
              <a:t>Arial type face size 10   </a:t>
            </a:r>
            <a:r>
              <a:rPr lang="en-US" sz="1800" dirty="0" err="1">
                <a:latin typeface="Arial Narrow" panose="020B0606020202030204" pitchFamily="34" charset="0"/>
                <a:ea typeface="Adobe Fan Heiti Std B" panose="020B0700000000000000" pitchFamily="34" charset="-128"/>
              </a:rPr>
              <a:t>lsalsdfjasldfalsdha</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JASDajkdASDK’asd</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kl’Aksda’SDKA’sdk</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a’sdkSDKA;lsdjka;lsjdfASDJ</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al;sdjl;aSJDAl;jksdaLJSD;alsjd;Aljs</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d;lasdj;aLJDAljdal;jdaLJDAL;sjd;aLDJA</a:t>
            </a:r>
            <a:r>
              <a:rPr lang="en-US" sz="1800" dirty="0">
                <a:latin typeface="Arial Narrow" panose="020B0606020202030204" pitchFamily="34" charset="0"/>
                <a:ea typeface="Adobe Fan Heiti Std B" panose="020B0700000000000000" pitchFamily="34" charset="-128"/>
              </a:rPr>
              <a:t> ;ljd;aljdALJSDALJSDALJSDAljdajdJD;aljsdl;ajsd;aljsdaLJDAljdaLDJAljsdaL;JD;Aljsd;alJD;LAjdaLJDAL;JDL;AJSDJDAljd;JD;LNVCNZVCLN</a:t>
            </a:r>
            <a:endParaRPr lang="en-US" sz="1800" dirty="0"/>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p:txBody>
      </p:sp>
      <p:sp>
        <p:nvSpPr>
          <p:cNvPr id="20" name="TextBox 19"/>
          <p:cNvSpPr txBox="1"/>
          <p:nvPr/>
        </p:nvSpPr>
        <p:spPr>
          <a:xfrm>
            <a:off x="8321217" y="22741717"/>
            <a:ext cx="5502340" cy="8125301"/>
          </a:xfrm>
          <a:prstGeom prst="rect">
            <a:avLst/>
          </a:prstGeom>
          <a:noFill/>
        </p:spPr>
        <p:txBody>
          <a:bodyPr wrap="square" rtlCol="0">
            <a:spAutoFit/>
          </a:bodyPr>
          <a:lstStyle/>
          <a:p>
            <a:pPr defTabSz="3426086"/>
            <a:r>
              <a:rPr lang="en-US" sz="1800" dirty="0" smtClean="0">
                <a:latin typeface="Arial Narrow" panose="020B0606020202030204" pitchFamily="34" charset="0"/>
                <a:ea typeface="Adobe Fan Heiti Std B" panose="020B0700000000000000" pitchFamily="34" charset="-128"/>
              </a:rPr>
              <a:t>Arial </a:t>
            </a:r>
            <a:r>
              <a:rPr lang="en-US" sz="1800" dirty="0">
                <a:latin typeface="Arial Narrow" panose="020B0606020202030204" pitchFamily="34" charset="0"/>
                <a:ea typeface="Adobe Fan Heiti Std B" panose="020B0700000000000000" pitchFamily="34" charset="-128"/>
              </a:rPr>
              <a:t>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1800" dirty="0" smtClean="0">
              <a:latin typeface="Arial Narrow" panose="020B0606020202030204" pitchFamily="34" charset="0"/>
              <a:ea typeface="Adobe Fan Heiti Std B" panose="020B0700000000000000" pitchFamily="34" charset="-128"/>
            </a:endParaRPr>
          </a:p>
          <a:p>
            <a:pPr defTabSz="3426086"/>
            <a:r>
              <a:rPr lang="en-US" sz="18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smtClean="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pic>
        <p:nvPicPr>
          <p:cNvPr id="21" name="Picture 20"/>
          <p:cNvPicPr>
            <a:picLocks noChangeAspect="1"/>
          </p:cNvPicPr>
          <p:nvPr/>
        </p:nvPicPr>
        <p:blipFill>
          <a:blip r:embed="rId2"/>
          <a:stretch>
            <a:fillRect/>
          </a:stretch>
        </p:blipFill>
        <p:spPr>
          <a:xfrm>
            <a:off x="8143717" y="8531379"/>
            <a:ext cx="4990956" cy="3087751"/>
          </a:xfrm>
          <a:prstGeom prst="rect">
            <a:avLst/>
          </a:prstGeom>
        </p:spPr>
      </p:pic>
      <p:pic>
        <p:nvPicPr>
          <p:cNvPr id="22" name="Picture 21"/>
          <p:cNvPicPr>
            <a:picLocks noChangeAspect="1"/>
          </p:cNvPicPr>
          <p:nvPr/>
        </p:nvPicPr>
        <p:blipFill>
          <a:blip r:embed="rId3"/>
          <a:stretch>
            <a:fillRect/>
          </a:stretch>
        </p:blipFill>
        <p:spPr>
          <a:xfrm>
            <a:off x="8412939" y="18686202"/>
            <a:ext cx="4744883" cy="3187624"/>
          </a:xfrm>
          <a:prstGeom prst="rect">
            <a:avLst/>
          </a:prstGeom>
        </p:spPr>
      </p:pic>
      <p:pic>
        <p:nvPicPr>
          <p:cNvPr id="23" name="Picture 22"/>
          <p:cNvPicPr>
            <a:picLocks noChangeAspect="1"/>
          </p:cNvPicPr>
          <p:nvPr/>
        </p:nvPicPr>
        <p:blipFill>
          <a:blip r:embed="rId4"/>
          <a:stretch>
            <a:fillRect/>
          </a:stretch>
        </p:blipFill>
        <p:spPr>
          <a:xfrm>
            <a:off x="1022931" y="13669837"/>
            <a:ext cx="4630011" cy="3101193"/>
          </a:xfrm>
          <a:prstGeom prst="rect">
            <a:avLst/>
          </a:prstGeom>
        </p:spPr>
      </p:pic>
      <p:sp>
        <p:nvSpPr>
          <p:cNvPr id="24" name="TextBox 23"/>
          <p:cNvSpPr txBox="1"/>
          <p:nvPr/>
        </p:nvSpPr>
        <p:spPr>
          <a:xfrm>
            <a:off x="1022931" y="17292455"/>
            <a:ext cx="5215986" cy="4413516"/>
          </a:xfrm>
          <a:prstGeom prst="rect">
            <a:avLst/>
          </a:prstGeom>
          <a:noFill/>
        </p:spPr>
        <p:txBody>
          <a:bodyPr wrap="square" rtlCol="0">
            <a:spAutoFit/>
          </a:bodyPr>
          <a:lstStyle/>
          <a:p>
            <a:pPr defTabSz="3426086"/>
            <a:r>
              <a:rPr lang="en-US" sz="2880" b="1" dirty="0">
                <a:solidFill>
                  <a:srgbClr val="9D2235"/>
                </a:solidFill>
                <a:latin typeface="Arial Narrow" panose="020B0606020202030204" pitchFamily="34" charset="0"/>
                <a:ea typeface="Adobe Fan Heiti Std B" panose="020B0700000000000000" pitchFamily="34" charset="-128"/>
              </a:rPr>
              <a:t>BACKGROUND </a:t>
            </a:r>
          </a:p>
          <a:p>
            <a:pPr algn="ctr" defTabSz="3426086"/>
            <a:endParaRPr lang="en-US" sz="1800" b="1" dirty="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a:t>
            </a:r>
            <a:r>
              <a:rPr lang="en-US" sz="1800" dirty="0" err="1">
                <a:latin typeface="Arial Narrow" panose="020B0606020202030204" pitchFamily="34" charset="0"/>
                <a:ea typeface="Adobe Fan Heiti Std B" panose="020B0700000000000000" pitchFamily="34" charset="-128"/>
              </a:rPr>
              <a:t>L;N;lsjdfASDJal;sdjl</a:t>
            </a:r>
            <a:r>
              <a:rPr lang="en-US" sz="1800" dirty="0">
                <a:latin typeface="Arial Narrow" panose="020B0606020202030204" pitchFamily="34" charset="0"/>
                <a:ea typeface="Adobe Fan Heiti Std B" panose="020B0700000000000000" pitchFamily="34" charset="-128"/>
              </a:rPr>
              <a:t>; aSJDAl;jksdaLJSD;alsjd;Aljsd;lasdj;aLJDAljdal;jdaLJDAL;sjd;aLDJA;ljd;aljdALJSDALJSDALJSDAljdajdJD;aljsdl;ajsd;aljsdaLJDAljdaLDJAljsdaL;JD;Aljsd;</a:t>
            </a:r>
          </a:p>
          <a:p>
            <a:pPr defTabSz="3426086"/>
            <a:endParaRPr lang="en-US" sz="1800" dirty="0">
              <a:latin typeface="Arial Narrow" panose="020B0606020202030204" pitchFamily="34" charset="0"/>
              <a:ea typeface="Adobe Fan Heiti Std B" panose="020B0700000000000000" pitchFamily="34" charset="-128"/>
            </a:endParaRPr>
          </a:p>
          <a:p>
            <a:pPr defTabSz="3426086"/>
            <a:r>
              <a:rPr lang="en-US" sz="1800" dirty="0" smtClean="0">
                <a:latin typeface="Arial Narrow" panose="020B0606020202030204" pitchFamily="34" charset="0"/>
                <a:ea typeface="Adobe Fan Heiti Std B" panose="020B0700000000000000" pitchFamily="34" charset="-128"/>
              </a:rPr>
              <a:t>;</a:t>
            </a:r>
            <a:endParaRPr lang="en-US" sz="18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sp>
        <p:nvSpPr>
          <p:cNvPr id="25" name="TextBox 24"/>
          <p:cNvSpPr txBox="1"/>
          <p:nvPr/>
        </p:nvSpPr>
        <p:spPr>
          <a:xfrm>
            <a:off x="8322514" y="12232533"/>
            <a:ext cx="5147795" cy="5975803"/>
          </a:xfrm>
          <a:prstGeom prst="rect">
            <a:avLst/>
          </a:prstGeom>
          <a:noFill/>
        </p:spPr>
        <p:txBody>
          <a:bodyPr wrap="square" rtlCol="0">
            <a:spAutoFit/>
          </a:bodyPr>
          <a:lstStyle/>
          <a:p>
            <a:pPr defTabSz="881622">
              <a:lnSpc>
                <a:spcPct val="90000"/>
              </a:lnSpc>
            </a:pPr>
            <a:r>
              <a:rPr lang="en-US" sz="2880" b="1" dirty="0">
                <a:solidFill>
                  <a:srgbClr val="9D2235"/>
                </a:solidFill>
                <a:latin typeface="Arial Narrow" panose="020B0606020202030204" pitchFamily="34" charset="0"/>
                <a:ea typeface="Adobe Fan Heiti Std B" panose="020B0700000000000000" pitchFamily="34" charset="-128"/>
              </a:rPr>
              <a:t>RESULTS</a:t>
            </a:r>
          </a:p>
          <a:p>
            <a:pPr algn="ctr" defTabSz="881622">
              <a:lnSpc>
                <a:spcPct val="90000"/>
              </a:lnSpc>
            </a:pPr>
            <a:endParaRPr lang="en-US" sz="1800" b="1" dirty="0">
              <a:latin typeface="Arial Narrow" panose="020B0606020202030204" pitchFamily="34" charset="0"/>
              <a:ea typeface="Adobe Fan Heiti Std B" panose="020B0700000000000000" pitchFamily="34" charset="-128"/>
            </a:endParaRPr>
          </a:p>
          <a:p>
            <a:pPr defTabSz="881622">
              <a:lnSpc>
                <a:spcPct val="90000"/>
              </a:lnSpc>
            </a:pPr>
            <a:r>
              <a:rPr lang="en-US" sz="1800" dirty="0">
                <a:latin typeface="Arial Narrow" panose="020B0606020202030204" pitchFamily="34" charset="0"/>
              </a:rPr>
              <a:t>TIPS: 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p:txBody>
      </p:sp>
      <p:sp>
        <p:nvSpPr>
          <p:cNvPr id="26" name="Rectangle 25"/>
          <p:cNvSpPr/>
          <p:nvPr/>
        </p:nvSpPr>
        <p:spPr>
          <a:xfrm>
            <a:off x="15644331" y="4150319"/>
            <a:ext cx="5351706" cy="10015049"/>
          </a:xfrm>
          <a:prstGeom prst="rect">
            <a:avLst/>
          </a:prstGeom>
        </p:spPr>
        <p:txBody>
          <a:bodyPr wrap="square">
            <a:spAutoFit/>
          </a:bodyPr>
          <a:lstStyle/>
          <a:p>
            <a:r>
              <a:rPr lang="en-US" sz="2880" b="1" dirty="0" smtClean="0">
                <a:solidFill>
                  <a:srgbClr val="C00000"/>
                </a:solidFill>
                <a:latin typeface="Arial Narrow" panose="020B0606020202030204" pitchFamily="34" charset="0"/>
                <a:ea typeface="Adobe Fan Heiti Std B" panose="020B0700000000000000" pitchFamily="34" charset="-128"/>
              </a:rPr>
              <a:t>CONCLUSIONS</a:t>
            </a:r>
          </a:p>
          <a:p>
            <a:pPr algn="ctr"/>
            <a:endParaRPr lang="en-US" sz="2000" b="1" dirty="0" smtClean="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2000" b="1" dirty="0" smtClean="0">
                <a:latin typeface="Arial Narrow" panose="020B0606020202030204" pitchFamily="34" charset="0"/>
              </a:rPr>
              <a:t>TIPS: How to bring things in from Excel and Word</a:t>
            </a:r>
            <a:endParaRPr lang="en-US" sz="2000" dirty="0" smtClean="0">
              <a:latin typeface="Arial Narrow" panose="020B0606020202030204" pitchFamily="34" charset="0"/>
            </a:endParaRPr>
          </a:p>
          <a:p>
            <a:pPr defTabSz="881622">
              <a:lnSpc>
                <a:spcPct val="90000"/>
              </a:lnSpc>
            </a:pPr>
            <a:r>
              <a:rPr lang="en-US" sz="2000" b="1" dirty="0" smtClean="0">
                <a:latin typeface="Arial Narrow" panose="020B0606020202030204" pitchFamily="34" charset="0"/>
              </a:rPr>
              <a:t>Excel</a:t>
            </a:r>
            <a:r>
              <a:rPr lang="en-US" sz="2000" dirty="0" smtClean="0">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2000" b="1" i="1" u="sng" dirty="0" smtClean="0">
                <a:latin typeface="Arial Narrow" panose="020B0606020202030204" pitchFamily="34" charset="0"/>
              </a:rPr>
              <a:t>Watch out</a:t>
            </a:r>
            <a:r>
              <a:rPr lang="en-US" sz="2000" dirty="0" smtClean="0">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2000" dirty="0" smtClean="0">
              <a:latin typeface="Arial Narrow" panose="020B0606020202030204" pitchFamily="34" charset="0"/>
            </a:endParaRPr>
          </a:p>
          <a:p>
            <a:pPr defTabSz="881622">
              <a:lnSpc>
                <a:spcPct val="90000"/>
              </a:lnSpc>
            </a:pPr>
            <a:r>
              <a:rPr lang="en-US" sz="2000" b="1" dirty="0" smtClean="0">
                <a:latin typeface="Arial Narrow" panose="020B0606020202030204" pitchFamily="34" charset="0"/>
              </a:rPr>
              <a:t>Word</a:t>
            </a:r>
            <a:r>
              <a:rPr lang="en-US" sz="2000" dirty="0" smtClean="0">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2000" b="1" dirty="0" smtClean="0">
              <a:latin typeface="Arial Narrow" panose="020B0606020202030204" pitchFamily="34" charset="0"/>
            </a:endParaRPr>
          </a:p>
          <a:p>
            <a:pPr defTabSz="881622">
              <a:lnSpc>
                <a:spcPct val="90000"/>
              </a:lnSpc>
            </a:pPr>
            <a:r>
              <a:rPr lang="en-US" sz="2000" b="1" dirty="0" smtClean="0">
                <a:latin typeface="Arial Narrow" panose="020B0606020202030204" pitchFamily="34" charset="0"/>
              </a:rPr>
              <a:t>Scans:</a:t>
            </a:r>
            <a:r>
              <a:rPr lang="en-US" sz="2000" dirty="0" smtClean="0">
                <a:latin typeface="Arial Narrow" panose="020B0606020202030204" pitchFamily="34" charset="0"/>
              </a:rPr>
              <a:t> we need images to be 100 dpi in their </a:t>
            </a:r>
            <a:r>
              <a:rPr lang="en-US" sz="2000" u="sng" dirty="0" smtClean="0">
                <a:latin typeface="Arial Narrow" panose="020B0606020202030204" pitchFamily="34" charset="0"/>
              </a:rPr>
              <a:t>final size</a:t>
            </a:r>
            <a:r>
              <a:rPr lang="en-US" sz="2000" dirty="0" smtClean="0">
                <a:latin typeface="Arial Narrow" panose="020B0606020202030204" pitchFamily="34" charset="0"/>
              </a:rPr>
              <a:t>, or use a rule of thumb of 2 to 4 megabytes of uncompressed .</a:t>
            </a:r>
            <a:r>
              <a:rPr lang="en-US" sz="2000" dirty="0" err="1" smtClean="0">
                <a:latin typeface="Arial Narrow" panose="020B0606020202030204" pitchFamily="34" charset="0"/>
              </a:rPr>
              <a:t>tif</a:t>
            </a:r>
            <a:r>
              <a:rPr lang="en-US" sz="2000" dirty="0" smtClean="0">
                <a:latin typeface="Arial Narrow" panose="020B0606020202030204" pitchFamily="34" charset="0"/>
              </a:rPr>
              <a:t> file per square foot of image..</a:t>
            </a:r>
          </a:p>
          <a:p>
            <a:pPr defTabSz="881622">
              <a:lnSpc>
                <a:spcPct val="90000"/>
              </a:lnSpc>
            </a:pPr>
            <a:endParaRPr lang="en-US" sz="2000" dirty="0" smtClean="0">
              <a:latin typeface="Arial Narrow" panose="020B0606020202030204" pitchFamily="34" charset="0"/>
            </a:endParaRPr>
          </a:p>
          <a:p>
            <a:pPr defTabSz="881622">
              <a:lnSpc>
                <a:spcPct val="90000"/>
              </a:lnSpc>
            </a:pPr>
            <a:r>
              <a:rPr lang="en-US" sz="2000" dirty="0" smtClean="0">
                <a:latin typeface="Arial Narrow" panose="020B0606020202030204" pitchFamily="34" charset="0"/>
              </a:rPr>
              <a:t>JPEG files are OK. If you are designing your poster on a PC and using digital pictures generated on a Mac, be sure to convert them to </a:t>
            </a:r>
            <a:r>
              <a:rPr lang="en-US" sz="2000" dirty="0" err="1" smtClean="0">
                <a:latin typeface="Arial Narrow" panose="020B0606020202030204" pitchFamily="34" charset="0"/>
              </a:rPr>
              <a:t>tif</a:t>
            </a:r>
            <a:r>
              <a:rPr lang="en-US" sz="2000" dirty="0" smtClean="0">
                <a:latin typeface="Arial Narrow" panose="020B0606020202030204" pitchFamily="34" charset="0"/>
              </a:rPr>
              <a:t> or jpg before bringing them into PowerPoint. PICT files will display but not print.</a:t>
            </a:r>
          </a:p>
          <a:p>
            <a:pPr defTabSz="881622">
              <a:lnSpc>
                <a:spcPct val="90000"/>
              </a:lnSpc>
            </a:pPr>
            <a:endParaRPr lang="en-US" sz="2000" dirty="0" smtClean="0">
              <a:latin typeface="Arial Narrow" panose="020B0606020202030204" pitchFamily="34" charset="0"/>
            </a:endParaRPr>
          </a:p>
          <a:p>
            <a:pPr defTabSz="881622">
              <a:lnSpc>
                <a:spcPct val="90000"/>
              </a:lnSpc>
            </a:pPr>
            <a:r>
              <a:rPr lang="en-US" sz="2000" b="1" dirty="0" smtClean="0">
                <a:latin typeface="Arial Narrow" panose="020B0606020202030204" pitchFamily="34" charset="0"/>
              </a:rPr>
              <a:t>Preview: </a:t>
            </a:r>
            <a:r>
              <a:rPr lang="en-US" sz="2000" dirty="0" smtClean="0">
                <a:latin typeface="Arial Narrow" panose="020B0606020202030204" pitchFamily="34" charset="0"/>
              </a:rPr>
              <a:t>to see your in poster in actual  size, go to view-zoom-200%. This is a good way to be sure your pictures are going to look OK.</a:t>
            </a:r>
            <a:endParaRPr lang="en-US" sz="2000" dirty="0">
              <a:latin typeface="Arial Narrow" panose="020B0606020202030204" pitchFamily="34" charset="0"/>
            </a:endParaRPr>
          </a:p>
        </p:txBody>
      </p:sp>
      <p:sp>
        <p:nvSpPr>
          <p:cNvPr id="27" name="TextBox 26"/>
          <p:cNvSpPr txBox="1"/>
          <p:nvPr/>
        </p:nvSpPr>
        <p:spPr>
          <a:xfrm>
            <a:off x="1027784" y="21500744"/>
            <a:ext cx="5502340" cy="8125301"/>
          </a:xfrm>
          <a:prstGeom prst="rect">
            <a:avLst/>
          </a:prstGeom>
          <a:noFill/>
        </p:spPr>
        <p:txBody>
          <a:bodyPr wrap="square" rtlCol="0">
            <a:spAutoFit/>
          </a:bodyPr>
          <a:lstStyle/>
          <a:p>
            <a:pPr defTabSz="3426086"/>
            <a:r>
              <a:rPr lang="en-US" sz="1800" dirty="0" smtClean="0">
                <a:latin typeface="Arial Narrow" panose="020B0606020202030204" pitchFamily="34" charset="0"/>
                <a:ea typeface="Adobe Fan Heiti Std B" panose="020B0700000000000000" pitchFamily="34" charset="-128"/>
              </a:rPr>
              <a:t>Arial </a:t>
            </a:r>
            <a:r>
              <a:rPr lang="en-US" sz="1800" dirty="0">
                <a:latin typeface="Arial Narrow" panose="020B0606020202030204" pitchFamily="34" charset="0"/>
                <a:ea typeface="Adobe Fan Heiti Std B" panose="020B0700000000000000" pitchFamily="34" charset="-128"/>
              </a:rPr>
              <a:t>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1800" dirty="0" smtClean="0">
              <a:latin typeface="Arial Narrow" panose="020B0606020202030204" pitchFamily="34" charset="0"/>
              <a:ea typeface="Adobe Fan Heiti Std B" panose="020B0700000000000000" pitchFamily="34" charset="-128"/>
            </a:endParaRPr>
          </a:p>
          <a:p>
            <a:pPr defTabSz="3426086"/>
            <a:r>
              <a:rPr lang="en-US" sz="18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smtClean="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sp>
        <p:nvSpPr>
          <p:cNvPr id="28" name="Text Placeholder 29"/>
          <p:cNvSpPr>
            <a:spLocks noGrp="1"/>
          </p:cNvSpPr>
          <p:nvPr>
            <p:ph type="body" sz="quarter" idx="32"/>
          </p:nvPr>
        </p:nvSpPr>
        <p:spPr>
          <a:xfrm>
            <a:off x="601113" y="632659"/>
            <a:ext cx="15358832" cy="2082253"/>
          </a:xfrm>
          <a:prstGeom prst="rect">
            <a:avLst/>
          </a:prstGeom>
        </p:spPr>
        <p:txBody>
          <a:bodyPr/>
          <a:lstStyle>
            <a:lvl1pPr algn="l">
              <a:spcBef>
                <a:spcPts val="0"/>
              </a:spcBef>
              <a:defRPr sz="4500"/>
            </a:lvl1pPr>
          </a:lstStyle>
          <a:p>
            <a:pPr lvl="0"/>
            <a:r>
              <a:rPr lang="en-US" dirty="0" smtClean="0"/>
              <a:t>Click to edit Master text styles</a:t>
            </a:r>
          </a:p>
          <a:p>
            <a:pPr algn="l"/>
            <a:r>
              <a:rPr lang="en-US" sz="3500" dirty="0" smtClean="0">
                <a:solidFill>
                  <a:schemeClr val="bg1"/>
                </a:solidFill>
              </a:rPr>
              <a:t>Author</a:t>
            </a:r>
            <a:r>
              <a:rPr lang="en-US" sz="3500" baseline="0" dirty="0" smtClean="0">
                <a:solidFill>
                  <a:schemeClr val="bg1"/>
                </a:solidFill>
              </a:rPr>
              <a:t> and institutions – use proper punctuation on degrees (M.D., Ph.D., etc.)</a:t>
            </a:r>
          </a:p>
          <a:p>
            <a:pPr algn="l"/>
            <a:r>
              <a:rPr lang="en-US" sz="3500" baseline="0" dirty="0" smtClean="0">
                <a:solidFill>
                  <a:schemeClr val="bg1"/>
                </a:solidFill>
              </a:rPr>
              <a:t>Department of XXXX, University of Arkansas for Medical Sciences, Little Rock, AR</a:t>
            </a: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47337" y="1434478"/>
            <a:ext cx="1719633" cy="774285"/>
          </a:xfrm>
          <a:prstGeom prst="rect">
            <a:avLst/>
          </a:prstGeom>
        </p:spPr>
      </p:pic>
    </p:spTree>
    <p:extLst>
      <p:ext uri="{BB962C8B-B14F-4D97-AF65-F5344CB8AC3E}">
        <p14:creationId xmlns:p14="http://schemas.microsoft.com/office/powerpoint/2010/main" val="371961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1141" y="3732693"/>
            <a:ext cx="5402001" cy="8568500"/>
          </a:xfrm>
          <a:prstGeom prst="rect">
            <a:avLst/>
          </a:prstGeom>
          <a:noFill/>
        </p:spPr>
        <p:txBody>
          <a:bodyPr wrap="square" rtlCol="0">
            <a:spAutoFit/>
          </a:bodyPr>
          <a:lstStyle/>
          <a:p>
            <a:r>
              <a:rPr lang="en-US" sz="2880" b="1" dirty="0">
                <a:solidFill>
                  <a:srgbClr val="C00000"/>
                </a:solidFill>
                <a:latin typeface="Arial Narrow" panose="020B0606020202030204" pitchFamily="34" charset="0"/>
                <a:ea typeface="Adobe Fan Heiti Std B" panose="020B0700000000000000" pitchFamily="34" charset="-128"/>
              </a:rPr>
              <a:t>ABSTRACT</a:t>
            </a:r>
          </a:p>
          <a:p>
            <a:pPr algn="ctr"/>
            <a:endParaRPr lang="en-US" sz="1800" b="1" dirty="0">
              <a:solidFill>
                <a:schemeClr val="bg1"/>
              </a:solidFill>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1800" b="1" dirty="0">
                <a:latin typeface="Arial Narrow" panose="020B0606020202030204" pitchFamily="34" charset="0"/>
              </a:rPr>
              <a:t>TIPS: How to bring things in from Excel and Word</a:t>
            </a:r>
            <a:endParaRPr lang="en-US" sz="1800" dirty="0">
              <a:latin typeface="Arial Narrow" panose="020B0606020202030204" pitchFamily="34" charset="0"/>
            </a:endParaRPr>
          </a:p>
          <a:p>
            <a:pPr defTabSz="881622">
              <a:lnSpc>
                <a:spcPct val="90000"/>
              </a:lnSpc>
            </a:pPr>
            <a:r>
              <a:rPr lang="en-US" sz="1800" b="1" dirty="0">
                <a:latin typeface="Arial Narrow" panose="020B0606020202030204" pitchFamily="34" charset="0"/>
              </a:rPr>
              <a:t>Excel</a:t>
            </a:r>
            <a:r>
              <a:rPr lang="en-US" sz="1800" dirty="0">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1800" b="1" i="1" u="sng" dirty="0">
                <a:latin typeface="Arial Narrow" panose="020B0606020202030204" pitchFamily="34" charset="0"/>
              </a:rPr>
              <a:t>Watch out</a:t>
            </a:r>
            <a:r>
              <a:rPr lang="en-US" sz="1800" dirty="0">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1800" dirty="0">
              <a:latin typeface="Arial Narrow" panose="020B0606020202030204" pitchFamily="34" charset="0"/>
            </a:endParaRPr>
          </a:p>
          <a:p>
            <a:pPr defTabSz="881622">
              <a:lnSpc>
                <a:spcPct val="90000"/>
              </a:lnSpc>
            </a:pPr>
            <a:r>
              <a:rPr lang="en-US" sz="1800" b="1" dirty="0">
                <a:latin typeface="Arial Narrow" panose="020B0606020202030204" pitchFamily="34" charset="0"/>
              </a:rPr>
              <a:t>Word</a:t>
            </a:r>
            <a:r>
              <a:rPr lang="en-US" sz="1800" dirty="0">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1800" b="1" dirty="0">
              <a:latin typeface="Arial Narrow" panose="020B0606020202030204" pitchFamily="34" charset="0"/>
            </a:endParaRPr>
          </a:p>
          <a:p>
            <a:pPr defTabSz="881622">
              <a:lnSpc>
                <a:spcPct val="90000"/>
              </a:lnSpc>
            </a:pPr>
            <a:r>
              <a:rPr lang="en-US" sz="1800" b="1" dirty="0">
                <a:latin typeface="Arial Narrow" panose="020B0606020202030204" pitchFamily="34" charset="0"/>
              </a:rPr>
              <a:t>Scans:</a:t>
            </a:r>
            <a:r>
              <a:rPr lang="en-US" sz="1800" dirty="0">
                <a:latin typeface="Arial Narrow" panose="020B0606020202030204" pitchFamily="34" charset="0"/>
              </a:rPr>
              <a:t> we need images to be 100 dpi in their </a:t>
            </a:r>
            <a:r>
              <a:rPr lang="en-US" sz="1800" u="sng" dirty="0">
                <a:latin typeface="Arial Narrow" panose="020B0606020202030204" pitchFamily="34" charset="0"/>
              </a:rPr>
              <a:t>final size</a:t>
            </a:r>
            <a:r>
              <a:rPr lang="en-US" sz="1800" dirty="0">
                <a:latin typeface="Arial Narrow" panose="020B0606020202030204" pitchFamily="34" charset="0"/>
              </a:rPr>
              <a:t>, or use a rule of thumb of 2 to 4 megabytes of uncompressed .</a:t>
            </a:r>
            <a:r>
              <a:rPr lang="en-US" sz="1800" dirty="0" err="1">
                <a:latin typeface="Arial Narrow" panose="020B0606020202030204" pitchFamily="34" charset="0"/>
              </a:rPr>
              <a:t>tif</a:t>
            </a:r>
            <a:r>
              <a:rPr lang="en-US" sz="1800" dirty="0">
                <a:latin typeface="Arial Narrow" panose="020B0606020202030204" pitchFamily="34" charset="0"/>
              </a:rPr>
              <a:t> file per square foot of image..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JPEG files are OK. If you are designing your poster on a PC and using digital pictures generated on a Mac, be sure to convert them to </a:t>
            </a:r>
            <a:r>
              <a:rPr lang="en-US" sz="1800" dirty="0" err="1">
                <a:latin typeface="Arial Narrow" panose="020B0606020202030204" pitchFamily="34" charset="0"/>
              </a:rPr>
              <a:t>tif</a:t>
            </a:r>
            <a:r>
              <a:rPr lang="en-US" sz="1800" dirty="0">
                <a:latin typeface="Arial Narrow" panose="020B0606020202030204" pitchFamily="34" charset="0"/>
              </a:rPr>
              <a:t> or jpg before bringing them into PowerPoint. PICT files will display but not print.</a:t>
            </a:r>
          </a:p>
          <a:p>
            <a:pPr defTabSz="881622">
              <a:lnSpc>
                <a:spcPct val="90000"/>
              </a:lnSpc>
            </a:pPr>
            <a:endParaRPr lang="en-US" sz="1800" dirty="0">
              <a:latin typeface="Arial Narrow" panose="020B0606020202030204" pitchFamily="34" charset="0"/>
            </a:endParaRPr>
          </a:p>
          <a:p>
            <a:pPr defTabSz="881622">
              <a:lnSpc>
                <a:spcPct val="90000"/>
              </a:lnSpc>
            </a:pPr>
            <a:r>
              <a:rPr lang="en-US" sz="1800" b="1" dirty="0">
                <a:latin typeface="Arial Narrow" panose="020B0606020202030204" pitchFamily="34" charset="0"/>
              </a:rPr>
              <a:t>Preview: </a:t>
            </a:r>
            <a:r>
              <a:rPr lang="en-US" sz="1800" dirty="0">
                <a:latin typeface="Arial Narrow" panose="020B0606020202030204" pitchFamily="34" charset="0"/>
              </a:rPr>
              <a:t>to see your in poster in actual  size, go to view-zoom-200%. This is a good way to be sure your pictures are going to look OK.</a:t>
            </a:r>
          </a:p>
        </p:txBody>
      </p:sp>
      <p:sp>
        <p:nvSpPr>
          <p:cNvPr id="8" name="TextBox 7"/>
          <p:cNvSpPr txBox="1"/>
          <p:nvPr/>
        </p:nvSpPr>
        <p:spPr>
          <a:xfrm>
            <a:off x="7842245" y="4109786"/>
            <a:ext cx="5830212" cy="3582519"/>
          </a:xfrm>
          <a:prstGeom prst="rect">
            <a:avLst/>
          </a:prstGeom>
          <a:noFill/>
        </p:spPr>
        <p:txBody>
          <a:bodyPr wrap="square" rtlCol="0">
            <a:spAutoFit/>
          </a:bodyPr>
          <a:lstStyle/>
          <a:p>
            <a:pPr defTabSz="3426086"/>
            <a:r>
              <a:rPr lang="en-US" sz="2880" b="1" dirty="0" smtClean="0">
                <a:solidFill>
                  <a:srgbClr val="9D2235"/>
                </a:solidFill>
                <a:latin typeface="Arial Narrow" panose="020B0606020202030204" pitchFamily="34" charset="0"/>
                <a:ea typeface="Adobe Fan Heiti Std B" panose="020B0700000000000000" pitchFamily="34" charset="-128"/>
              </a:rPr>
              <a:t>METHODS</a:t>
            </a:r>
            <a:endParaRPr lang="en-US" sz="2880" b="1" dirty="0">
              <a:solidFill>
                <a:srgbClr val="9D2235"/>
              </a:solidFill>
              <a:latin typeface="Arial Narrow" panose="020B0606020202030204" pitchFamily="34" charset="0"/>
              <a:ea typeface="Adobe Fan Heiti Std B" panose="020B0700000000000000" pitchFamily="34" charset="-128"/>
            </a:endParaRPr>
          </a:p>
          <a:p>
            <a:pPr algn="ctr" defTabSz="3426086"/>
            <a:endParaRPr lang="en-US" sz="1800" b="1" dirty="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a:t>
            </a:r>
            <a:r>
              <a:rPr lang="en-US" sz="1800" dirty="0" err="1">
                <a:latin typeface="Arial Narrow" panose="020B0606020202030204" pitchFamily="34" charset="0"/>
                <a:ea typeface="Adobe Fan Heiti Std B" panose="020B0700000000000000" pitchFamily="34" charset="-128"/>
              </a:rPr>
              <a:t>lsjdfASDJ</a:t>
            </a:r>
            <a:r>
              <a:rPr lang="en-US" sz="1800" dirty="0">
                <a:latin typeface="Arial Narrow" panose="020B0606020202030204" pitchFamily="34" charset="0"/>
                <a:ea typeface="Adobe Fan Heiti Std B" panose="020B0700000000000000" pitchFamily="34" charset="-128"/>
              </a:rPr>
              <a:t> al;sdjl;aSJDAl;jksdaLJSD;alsjd;Aljsd;lasdj;aLJDAljdal;jdaLJDAL;sjd;aLDJA;ljd;aljdALJSDALJSDALJSDAljdajdJD;aljsdl;ajsd;aljsdaLJDAljdaLDJAljsdaL;JD;Aljsd;</a:t>
            </a:r>
          </a:p>
          <a:p>
            <a:pPr defTabSz="3426086"/>
            <a:endParaRPr lang="en-US" sz="1800" dirty="0">
              <a:latin typeface="Arial Narrow" panose="020B0606020202030204" pitchFamily="34" charset="0"/>
              <a:ea typeface="Adobe Fan Heiti Std B" panose="020B0700000000000000" pitchFamily="34" charset="-128"/>
            </a:endParaRPr>
          </a:p>
        </p:txBody>
      </p:sp>
      <p:sp>
        <p:nvSpPr>
          <p:cNvPr id="9" name="TextBox 8"/>
          <p:cNvSpPr txBox="1"/>
          <p:nvPr/>
        </p:nvSpPr>
        <p:spPr>
          <a:xfrm>
            <a:off x="15014725" y="11980280"/>
            <a:ext cx="5502340" cy="8164094"/>
          </a:xfrm>
          <a:prstGeom prst="rect">
            <a:avLst/>
          </a:prstGeom>
          <a:noFill/>
        </p:spPr>
        <p:txBody>
          <a:bodyPr wrap="square" rtlCol="0">
            <a:spAutoFit/>
          </a:bodyPr>
          <a:lstStyle/>
          <a:p>
            <a:pPr defTabSz="881622">
              <a:lnSpc>
                <a:spcPct val="90000"/>
              </a:lnSpc>
            </a:pPr>
            <a:r>
              <a:rPr lang="en-US" sz="1800" dirty="0" smtClean="0">
                <a:latin typeface="Arial Narrow" panose="020B0606020202030204" pitchFamily="34" charset="0"/>
              </a:rPr>
              <a:t>S</a:t>
            </a:r>
            <a:r>
              <a:rPr lang="en-US" sz="1800" dirty="0">
                <a:latin typeface="Arial Narrow" panose="020B0606020202030204" pitchFamily="34" charset="0"/>
              </a:rPr>
              <a:t>: 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a:latin typeface="Arial Narrow" panose="020B0606020202030204" pitchFamily="34" charset="0"/>
            </a:endParaRPr>
          </a:p>
          <a:p>
            <a:pPr defTabSz="881622">
              <a:lnSpc>
                <a:spcPct val="90000"/>
              </a:lnSpc>
            </a:pPr>
            <a:r>
              <a:rPr lang="en-US" sz="2880" b="1" dirty="0">
                <a:solidFill>
                  <a:srgbClr val="9D2235"/>
                </a:solidFill>
                <a:latin typeface="Arial Narrow" panose="020B0606020202030204" pitchFamily="34" charset="0"/>
              </a:rPr>
              <a:t>ACKNOWLEDGEMENTS</a:t>
            </a:r>
          </a:p>
          <a:p>
            <a:pPr algn="ctr" defTabSz="881622">
              <a:lnSpc>
                <a:spcPct val="90000"/>
              </a:lnSpc>
            </a:pPr>
            <a:endParaRPr lang="en-US" sz="1800" b="1" dirty="0">
              <a:latin typeface="Arial Narrow" panose="020B0606020202030204" pitchFamily="34" charset="0"/>
            </a:endParaRPr>
          </a:p>
          <a:p>
            <a:pPr defTabSz="3426086"/>
            <a:r>
              <a:rPr lang="en-US" sz="1800" dirty="0">
                <a:latin typeface="Arial Narrow" panose="020B0606020202030204" pitchFamily="34" charset="0"/>
                <a:ea typeface="Adobe Fan Heiti Std B" panose="020B0700000000000000" pitchFamily="34" charset="-128"/>
              </a:rPr>
              <a:t>Arial type face size 10   </a:t>
            </a:r>
            <a:r>
              <a:rPr lang="en-US" sz="1800" dirty="0" err="1">
                <a:latin typeface="Arial Narrow" panose="020B0606020202030204" pitchFamily="34" charset="0"/>
                <a:ea typeface="Adobe Fan Heiti Std B" panose="020B0700000000000000" pitchFamily="34" charset="-128"/>
              </a:rPr>
              <a:t>lsalsdfjasldfalsdha</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JASDajkdASDK’asd</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kl’Aksda’SDKA’sdk</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a’sdkSDKA;lsdjka;lsjdfASDJ</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al;sdjl;aSJDAl;jksdaLJSD;alsjd;Aljs</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d;lasdj;aLJDAljdal;jdaLJDAL;sjd;aLDJA</a:t>
            </a:r>
            <a:r>
              <a:rPr lang="en-US" sz="1800" dirty="0">
                <a:latin typeface="Arial Narrow" panose="020B0606020202030204" pitchFamily="34" charset="0"/>
                <a:ea typeface="Adobe Fan Heiti Std B" panose="020B0700000000000000" pitchFamily="34" charset="-128"/>
              </a:rPr>
              <a:t> ;ljd;aljdALJSDALJSDALJSDAljdajdJD;aljsdl;ajsd;aljsdaLJDAljdaLDJAljsdaL;JD;Aljsd;alJD;LAjdaLJDAL;JDL;AJSDJDAljd;JD;LNVCNZVCLN</a:t>
            </a:r>
            <a:endParaRPr lang="en-US" sz="1800" dirty="0"/>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p:txBody>
      </p:sp>
      <p:sp>
        <p:nvSpPr>
          <p:cNvPr id="10" name="TextBox 9"/>
          <p:cNvSpPr txBox="1"/>
          <p:nvPr/>
        </p:nvSpPr>
        <p:spPr>
          <a:xfrm>
            <a:off x="15014725" y="4175892"/>
            <a:ext cx="5502340" cy="8125301"/>
          </a:xfrm>
          <a:prstGeom prst="rect">
            <a:avLst/>
          </a:prstGeom>
          <a:noFill/>
        </p:spPr>
        <p:txBody>
          <a:bodyPr wrap="square" rtlCol="0">
            <a:spAutoFit/>
          </a:bodyPr>
          <a:lstStyle/>
          <a:p>
            <a:pPr defTabSz="3426086"/>
            <a:r>
              <a:rPr lang="en-US" sz="1800" dirty="0" smtClean="0">
                <a:latin typeface="Arial Narrow" panose="020B0606020202030204" pitchFamily="34" charset="0"/>
                <a:ea typeface="Adobe Fan Heiti Std B" panose="020B0700000000000000" pitchFamily="34" charset="-128"/>
              </a:rPr>
              <a:t>Arial </a:t>
            </a:r>
            <a:r>
              <a:rPr lang="en-US" sz="1800" dirty="0">
                <a:latin typeface="Arial Narrow" panose="020B0606020202030204" pitchFamily="34" charset="0"/>
                <a:ea typeface="Adobe Fan Heiti Std B" panose="020B0700000000000000" pitchFamily="34" charset="-128"/>
              </a:rPr>
              <a:t>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1800" dirty="0" smtClean="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smtClean="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pic>
        <p:nvPicPr>
          <p:cNvPr id="13" name="Picture 12"/>
          <p:cNvPicPr>
            <a:picLocks noChangeAspect="1"/>
          </p:cNvPicPr>
          <p:nvPr/>
        </p:nvPicPr>
        <p:blipFill>
          <a:blip r:embed="rId2"/>
          <a:stretch>
            <a:fillRect/>
          </a:stretch>
        </p:blipFill>
        <p:spPr>
          <a:xfrm>
            <a:off x="7664745" y="8531379"/>
            <a:ext cx="4990956" cy="3087751"/>
          </a:xfrm>
          <a:prstGeom prst="rect">
            <a:avLst/>
          </a:prstGeom>
        </p:spPr>
      </p:pic>
      <p:sp>
        <p:nvSpPr>
          <p:cNvPr id="14" name="TextBox 13"/>
          <p:cNvSpPr txBox="1"/>
          <p:nvPr/>
        </p:nvSpPr>
        <p:spPr>
          <a:xfrm>
            <a:off x="2090057" y="25010206"/>
            <a:ext cx="17809029" cy="5244513"/>
          </a:xfrm>
          <a:prstGeom prst="rect">
            <a:avLst/>
          </a:prstGeom>
          <a:noFill/>
        </p:spPr>
        <p:txBody>
          <a:bodyPr wrap="square" rtlCol="0">
            <a:spAutoFit/>
          </a:bodyPr>
          <a:lstStyle/>
          <a:p>
            <a:r>
              <a:rPr lang="en-US" sz="2880" b="1" dirty="0" smtClean="0">
                <a:solidFill>
                  <a:schemeClr val="bg1"/>
                </a:solidFill>
                <a:latin typeface="Arial Narrow" panose="020B0606020202030204" pitchFamily="34" charset="0"/>
                <a:ea typeface="Adobe Fan Heiti Std B" panose="020B0700000000000000" pitchFamily="34" charset="-128"/>
              </a:rPr>
              <a:t>CONCLUSIONS</a:t>
            </a:r>
          </a:p>
          <a:p>
            <a:pPr algn="ctr"/>
            <a:endParaRPr lang="en-US" sz="1800" b="1" dirty="0" smtClean="0">
              <a:solidFill>
                <a:schemeClr val="bg1"/>
              </a:solidFill>
              <a:latin typeface="Arial Narrow" panose="020B0606020202030204" pitchFamily="34" charset="0"/>
              <a:ea typeface="Adobe Fan Heiti Std B" panose="020B0700000000000000" pitchFamily="34" charset="-128"/>
            </a:endParaRPr>
          </a:p>
          <a:p>
            <a:pPr defTabSz="3426086"/>
            <a:r>
              <a:rPr lang="en-US" sz="2000" dirty="0" smtClean="0">
                <a:solidFill>
                  <a:schemeClr val="bg1"/>
                </a:solidFill>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2000" b="1" dirty="0" smtClean="0">
                <a:solidFill>
                  <a:schemeClr val="bg1"/>
                </a:solidFill>
                <a:latin typeface="Arial Narrow" panose="020B0606020202030204" pitchFamily="34" charset="0"/>
              </a:rPr>
              <a:t>TIPS: How to bring things in from Excel and Word</a:t>
            </a:r>
            <a:endParaRPr lang="en-US" sz="2000" dirty="0" smtClean="0">
              <a:solidFill>
                <a:schemeClr val="bg1"/>
              </a:solidFill>
              <a:latin typeface="Arial Narrow" panose="020B0606020202030204" pitchFamily="34" charset="0"/>
            </a:endParaRPr>
          </a:p>
          <a:p>
            <a:pPr defTabSz="881622">
              <a:lnSpc>
                <a:spcPct val="90000"/>
              </a:lnSpc>
            </a:pPr>
            <a:r>
              <a:rPr lang="en-US" sz="2000" b="1" dirty="0" smtClean="0">
                <a:solidFill>
                  <a:schemeClr val="bg1"/>
                </a:solidFill>
                <a:latin typeface="Arial Narrow" panose="020B0606020202030204" pitchFamily="34" charset="0"/>
              </a:rPr>
              <a:t>Excel</a:t>
            </a:r>
            <a:r>
              <a:rPr lang="en-US" sz="2000" dirty="0" smtClean="0">
                <a:solidFill>
                  <a:schemeClr val="bg1"/>
                </a:solidFill>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2000" b="1" i="1" u="sng" dirty="0" smtClean="0">
                <a:solidFill>
                  <a:schemeClr val="bg1"/>
                </a:solidFill>
                <a:latin typeface="Arial Narrow" panose="020B0606020202030204" pitchFamily="34" charset="0"/>
              </a:rPr>
              <a:t>Watch out</a:t>
            </a:r>
            <a:r>
              <a:rPr lang="en-US" sz="2000" dirty="0" smtClean="0">
                <a:solidFill>
                  <a:schemeClr val="bg1"/>
                </a:solidFill>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2000" dirty="0" smtClean="0">
              <a:solidFill>
                <a:schemeClr val="bg1"/>
              </a:solidFill>
              <a:latin typeface="Arial Narrow" panose="020B0606020202030204" pitchFamily="34" charset="0"/>
            </a:endParaRPr>
          </a:p>
          <a:p>
            <a:pPr defTabSz="881622">
              <a:lnSpc>
                <a:spcPct val="90000"/>
              </a:lnSpc>
            </a:pPr>
            <a:r>
              <a:rPr lang="en-US" sz="2000" b="1" dirty="0" smtClean="0">
                <a:solidFill>
                  <a:schemeClr val="bg1"/>
                </a:solidFill>
                <a:latin typeface="Arial Narrow" panose="020B0606020202030204" pitchFamily="34" charset="0"/>
              </a:rPr>
              <a:t>Word</a:t>
            </a:r>
            <a:r>
              <a:rPr lang="en-US" sz="2000" dirty="0" smtClean="0">
                <a:solidFill>
                  <a:schemeClr val="bg1"/>
                </a:solidFill>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2000" b="1" dirty="0" smtClean="0">
              <a:solidFill>
                <a:schemeClr val="bg1"/>
              </a:solidFill>
              <a:latin typeface="Arial Narrow" panose="020B0606020202030204" pitchFamily="34" charset="0"/>
            </a:endParaRPr>
          </a:p>
          <a:p>
            <a:pPr defTabSz="881622">
              <a:lnSpc>
                <a:spcPct val="90000"/>
              </a:lnSpc>
            </a:pPr>
            <a:r>
              <a:rPr lang="en-US" sz="2000" b="1" dirty="0" smtClean="0">
                <a:solidFill>
                  <a:schemeClr val="bg1"/>
                </a:solidFill>
                <a:latin typeface="Arial Narrow" panose="020B0606020202030204" pitchFamily="34" charset="0"/>
              </a:rPr>
              <a:t>Scans:</a:t>
            </a:r>
            <a:r>
              <a:rPr lang="en-US" sz="2000" dirty="0" smtClean="0">
                <a:solidFill>
                  <a:schemeClr val="bg1"/>
                </a:solidFill>
                <a:latin typeface="Arial Narrow" panose="020B0606020202030204" pitchFamily="34" charset="0"/>
              </a:rPr>
              <a:t> we need images to be 100 dpi in their </a:t>
            </a:r>
            <a:r>
              <a:rPr lang="en-US" sz="2000" u="sng" dirty="0" smtClean="0">
                <a:solidFill>
                  <a:schemeClr val="bg1"/>
                </a:solidFill>
                <a:latin typeface="Arial Narrow" panose="020B0606020202030204" pitchFamily="34" charset="0"/>
              </a:rPr>
              <a:t>final size</a:t>
            </a:r>
            <a:r>
              <a:rPr lang="en-US" sz="2000" dirty="0" smtClean="0">
                <a:solidFill>
                  <a:schemeClr val="bg1"/>
                </a:solidFill>
                <a:latin typeface="Arial Narrow" panose="020B0606020202030204" pitchFamily="34" charset="0"/>
              </a:rPr>
              <a:t>, or use a rule of thumb of 2 to 4 megabytes of uncompressed .</a:t>
            </a:r>
            <a:r>
              <a:rPr lang="en-US" sz="2000" dirty="0" err="1" smtClean="0">
                <a:solidFill>
                  <a:schemeClr val="bg1"/>
                </a:solidFill>
                <a:latin typeface="Arial Narrow" panose="020B0606020202030204" pitchFamily="34" charset="0"/>
              </a:rPr>
              <a:t>tif</a:t>
            </a:r>
            <a:r>
              <a:rPr lang="en-US" sz="2000" dirty="0" smtClean="0">
                <a:solidFill>
                  <a:schemeClr val="bg1"/>
                </a:solidFill>
                <a:latin typeface="Arial Narrow" panose="020B0606020202030204" pitchFamily="34" charset="0"/>
              </a:rPr>
              <a:t> file per square foot of image..</a:t>
            </a:r>
          </a:p>
          <a:p>
            <a:pPr defTabSz="881622">
              <a:lnSpc>
                <a:spcPct val="90000"/>
              </a:lnSpc>
            </a:pPr>
            <a:endParaRPr lang="en-US" sz="2000" dirty="0" smtClean="0">
              <a:solidFill>
                <a:schemeClr val="bg1"/>
              </a:solidFill>
              <a:latin typeface="Arial Narrow" panose="020B0606020202030204" pitchFamily="34" charset="0"/>
            </a:endParaRPr>
          </a:p>
          <a:p>
            <a:pPr defTabSz="881622">
              <a:lnSpc>
                <a:spcPct val="90000"/>
              </a:lnSpc>
            </a:pPr>
            <a:r>
              <a:rPr lang="en-US" sz="2000" dirty="0" smtClean="0">
                <a:solidFill>
                  <a:schemeClr val="bg1"/>
                </a:solidFill>
                <a:latin typeface="Arial Narrow" panose="020B0606020202030204" pitchFamily="34" charset="0"/>
              </a:rPr>
              <a:t>JPEG files are OK. If you are designing your poster on a PC and using digital pictures generated on a Mac, be sure to convert them to </a:t>
            </a:r>
            <a:r>
              <a:rPr lang="en-US" sz="2000" dirty="0" err="1" smtClean="0">
                <a:solidFill>
                  <a:schemeClr val="bg1"/>
                </a:solidFill>
                <a:latin typeface="Arial Narrow" panose="020B0606020202030204" pitchFamily="34" charset="0"/>
              </a:rPr>
              <a:t>tif</a:t>
            </a:r>
            <a:r>
              <a:rPr lang="en-US" sz="2000" dirty="0" smtClean="0">
                <a:solidFill>
                  <a:schemeClr val="bg1"/>
                </a:solidFill>
                <a:latin typeface="Arial Narrow" panose="020B0606020202030204" pitchFamily="34" charset="0"/>
              </a:rPr>
              <a:t> or jpg before bringing them into PowerPoint. PICT files will display but not print.</a:t>
            </a:r>
          </a:p>
          <a:p>
            <a:pPr defTabSz="881622">
              <a:lnSpc>
                <a:spcPct val="90000"/>
              </a:lnSpc>
            </a:pPr>
            <a:endParaRPr lang="en-US" sz="2000" dirty="0" smtClean="0">
              <a:solidFill>
                <a:schemeClr val="bg1"/>
              </a:solidFill>
              <a:latin typeface="Arial Narrow" panose="020B0606020202030204" pitchFamily="34" charset="0"/>
            </a:endParaRPr>
          </a:p>
          <a:p>
            <a:pPr defTabSz="881622">
              <a:lnSpc>
                <a:spcPct val="90000"/>
              </a:lnSpc>
            </a:pPr>
            <a:r>
              <a:rPr lang="en-US" sz="2000" b="1" dirty="0" smtClean="0">
                <a:solidFill>
                  <a:schemeClr val="bg1"/>
                </a:solidFill>
                <a:latin typeface="Arial Narrow" panose="020B0606020202030204" pitchFamily="34" charset="0"/>
              </a:rPr>
              <a:t>Preview: </a:t>
            </a:r>
            <a:r>
              <a:rPr lang="en-US" sz="2000" dirty="0" smtClean="0">
                <a:solidFill>
                  <a:schemeClr val="bg1"/>
                </a:solidFill>
                <a:latin typeface="Arial Narrow" panose="020B0606020202030204" pitchFamily="34" charset="0"/>
              </a:rPr>
              <a:t>to see your in poster in actual  size, go to view-zoom-200%. This is a good way to be sure your pictures are going to look OK.</a:t>
            </a:r>
            <a:endParaRPr lang="en-US" sz="2000" dirty="0">
              <a:solidFill>
                <a:schemeClr val="bg1"/>
              </a:solidFill>
              <a:latin typeface="Arial Narrow" panose="020B0606020202030204" pitchFamily="34" charset="0"/>
            </a:endParaRPr>
          </a:p>
        </p:txBody>
      </p:sp>
      <p:pic>
        <p:nvPicPr>
          <p:cNvPr id="15" name="Picture 14"/>
          <p:cNvPicPr>
            <a:picLocks noChangeAspect="1"/>
          </p:cNvPicPr>
          <p:nvPr/>
        </p:nvPicPr>
        <p:blipFill>
          <a:blip r:embed="rId3"/>
          <a:stretch>
            <a:fillRect/>
          </a:stretch>
        </p:blipFill>
        <p:spPr>
          <a:xfrm>
            <a:off x="7933967" y="18686202"/>
            <a:ext cx="4744883" cy="3187624"/>
          </a:xfrm>
          <a:prstGeom prst="rect">
            <a:avLst/>
          </a:prstGeom>
        </p:spPr>
      </p:pic>
      <p:pic>
        <p:nvPicPr>
          <p:cNvPr id="16" name="Picture 15"/>
          <p:cNvPicPr>
            <a:picLocks noChangeAspect="1"/>
          </p:cNvPicPr>
          <p:nvPr/>
        </p:nvPicPr>
        <p:blipFill>
          <a:blip r:embed="rId4"/>
          <a:stretch>
            <a:fillRect/>
          </a:stretch>
        </p:blipFill>
        <p:spPr>
          <a:xfrm>
            <a:off x="1190143" y="17505201"/>
            <a:ext cx="4630011" cy="3101193"/>
          </a:xfrm>
          <a:prstGeom prst="rect">
            <a:avLst/>
          </a:prstGeom>
        </p:spPr>
      </p:pic>
      <p:sp>
        <p:nvSpPr>
          <p:cNvPr id="21" name="TextBox 20"/>
          <p:cNvSpPr txBox="1"/>
          <p:nvPr/>
        </p:nvSpPr>
        <p:spPr>
          <a:xfrm>
            <a:off x="897156" y="13101389"/>
            <a:ext cx="5215986" cy="4413516"/>
          </a:xfrm>
          <a:prstGeom prst="rect">
            <a:avLst/>
          </a:prstGeom>
          <a:noFill/>
        </p:spPr>
        <p:txBody>
          <a:bodyPr wrap="square" rtlCol="0">
            <a:spAutoFit/>
          </a:bodyPr>
          <a:lstStyle/>
          <a:p>
            <a:pPr defTabSz="3426086"/>
            <a:r>
              <a:rPr lang="en-US" sz="2880" b="1" dirty="0">
                <a:solidFill>
                  <a:srgbClr val="9D2235"/>
                </a:solidFill>
                <a:latin typeface="Arial Narrow" panose="020B0606020202030204" pitchFamily="34" charset="0"/>
                <a:ea typeface="Adobe Fan Heiti Std B" panose="020B0700000000000000" pitchFamily="34" charset="-128"/>
              </a:rPr>
              <a:t>BACKGROUND </a:t>
            </a:r>
          </a:p>
          <a:p>
            <a:pPr algn="ctr" defTabSz="3426086"/>
            <a:endParaRPr lang="en-US" sz="1800" b="1" dirty="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a:t>
            </a:r>
            <a:r>
              <a:rPr lang="en-US" sz="1800" dirty="0" err="1">
                <a:latin typeface="Arial Narrow" panose="020B0606020202030204" pitchFamily="34" charset="0"/>
                <a:ea typeface="Adobe Fan Heiti Std B" panose="020B0700000000000000" pitchFamily="34" charset="-128"/>
              </a:rPr>
              <a:t>L;N;lsjdfASDJal;sdjl</a:t>
            </a:r>
            <a:r>
              <a:rPr lang="en-US" sz="1800" dirty="0">
                <a:latin typeface="Arial Narrow" panose="020B0606020202030204" pitchFamily="34" charset="0"/>
                <a:ea typeface="Adobe Fan Heiti Std B" panose="020B0700000000000000" pitchFamily="34" charset="-128"/>
              </a:rPr>
              <a:t>; aSJDAl;jksdaLJSD;alsjd;Aljsd;lasdj;aLJDAljdal;jdaLJDAL;sjd;aLDJA;ljd;aljdALJSDALJSDALJSDAljdajdJD;aljsdl;ajsd;aljsdaLJDAljdaLDJAljsdaL;JD;Aljsd;</a:t>
            </a:r>
          </a:p>
          <a:p>
            <a:pPr defTabSz="3426086"/>
            <a:endParaRPr lang="en-US" sz="1800" dirty="0">
              <a:latin typeface="Arial Narrow" panose="020B0606020202030204" pitchFamily="34" charset="0"/>
              <a:ea typeface="Adobe Fan Heiti Std B" panose="020B0700000000000000" pitchFamily="34" charset="-128"/>
            </a:endParaRPr>
          </a:p>
          <a:p>
            <a:pPr defTabSz="3426086"/>
            <a:r>
              <a:rPr lang="en-US" sz="1800" dirty="0" smtClean="0">
                <a:latin typeface="Arial Narrow" panose="020B0606020202030204" pitchFamily="34" charset="0"/>
                <a:ea typeface="Adobe Fan Heiti Std B" panose="020B0700000000000000" pitchFamily="34" charset="-128"/>
              </a:rPr>
              <a:t>;</a:t>
            </a:r>
            <a:endParaRPr lang="en-US" sz="18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sp>
        <p:nvSpPr>
          <p:cNvPr id="22" name="TextBox 21"/>
          <p:cNvSpPr txBox="1"/>
          <p:nvPr/>
        </p:nvSpPr>
        <p:spPr>
          <a:xfrm>
            <a:off x="7843542" y="12232533"/>
            <a:ext cx="5147795" cy="5975803"/>
          </a:xfrm>
          <a:prstGeom prst="rect">
            <a:avLst/>
          </a:prstGeom>
          <a:noFill/>
        </p:spPr>
        <p:txBody>
          <a:bodyPr wrap="square" rtlCol="0">
            <a:spAutoFit/>
          </a:bodyPr>
          <a:lstStyle/>
          <a:p>
            <a:pPr defTabSz="881622">
              <a:lnSpc>
                <a:spcPct val="90000"/>
              </a:lnSpc>
            </a:pPr>
            <a:r>
              <a:rPr lang="en-US" sz="2880" b="1" dirty="0">
                <a:solidFill>
                  <a:srgbClr val="9D2235"/>
                </a:solidFill>
                <a:latin typeface="Arial Narrow" panose="020B0606020202030204" pitchFamily="34" charset="0"/>
                <a:ea typeface="Adobe Fan Heiti Std B" panose="020B0700000000000000" pitchFamily="34" charset="-128"/>
              </a:rPr>
              <a:t>RESULTS</a:t>
            </a:r>
          </a:p>
          <a:p>
            <a:pPr algn="ctr" defTabSz="881622">
              <a:lnSpc>
                <a:spcPct val="90000"/>
              </a:lnSpc>
            </a:pPr>
            <a:endParaRPr lang="en-US" sz="1800" b="1" dirty="0">
              <a:latin typeface="Arial Narrow" panose="020B0606020202030204" pitchFamily="34" charset="0"/>
              <a:ea typeface="Adobe Fan Heiti Std B" panose="020B0700000000000000" pitchFamily="34" charset="-128"/>
            </a:endParaRPr>
          </a:p>
          <a:p>
            <a:pPr defTabSz="881622">
              <a:lnSpc>
                <a:spcPct val="90000"/>
              </a:lnSpc>
            </a:pPr>
            <a:r>
              <a:rPr lang="en-US" sz="1800" dirty="0">
                <a:latin typeface="Arial Narrow" panose="020B0606020202030204" pitchFamily="34" charset="0"/>
              </a:rPr>
              <a:t>TIPS: 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p:txBody>
      </p:sp>
    </p:spTree>
    <p:extLst>
      <p:ext uri="{BB962C8B-B14F-4D97-AF65-F5344CB8AC3E}">
        <p14:creationId xmlns:p14="http://schemas.microsoft.com/office/powerpoint/2010/main" val="1804556781"/>
      </p:ext>
    </p:extLst>
  </p:cSld>
  <p:clrMapOvr>
    <a:masterClrMapping/>
  </p:clrMapOvr>
</p:sld>
</file>

<file path=ppt/theme/theme1.xml><?xml version="1.0" encoding="utf-8"?>
<a:theme xmlns:a="http://schemas.openxmlformats.org/drawingml/2006/main" name="Office Theme">
  <a:themeElements>
    <a:clrScheme name="UAMS Colors">
      <a:dk1>
        <a:srgbClr val="000000"/>
      </a:dk1>
      <a:lt1>
        <a:srgbClr val="FFFFFF"/>
      </a:lt1>
      <a:dk2>
        <a:srgbClr val="C00000"/>
      </a:dk2>
      <a:lt2>
        <a:srgbClr val="7F7F7F"/>
      </a:lt2>
      <a:accent1>
        <a:srgbClr val="650038"/>
      </a:accent1>
      <a:accent2>
        <a:srgbClr val="39607A"/>
      </a:accent2>
      <a:accent3>
        <a:srgbClr val="FDB813"/>
      </a:accent3>
      <a:accent4>
        <a:srgbClr val="CD7925"/>
      </a:accent4>
      <a:accent5>
        <a:srgbClr val="4298B5"/>
      </a:accent5>
      <a:accent6>
        <a:srgbClr val="1B365D"/>
      </a:accent6>
      <a:hlink>
        <a:srgbClr val="650038"/>
      </a:hlink>
      <a:folHlink>
        <a:srgbClr val="4298B5"/>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882</TotalTime>
  <Words>2297</Words>
  <Application>Microsoft Office PowerPoint</Application>
  <PresentationFormat>Custom</PresentationFormat>
  <Paragraphs>119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Adobe Fan Heiti Std B</vt:lpstr>
      <vt:lpstr>Arial</vt:lpstr>
      <vt:lpstr>Arial Narrow</vt:lpstr>
      <vt:lpstr>Calibri</vt:lpstr>
      <vt:lpstr>Office Theme</vt:lpstr>
      <vt:lpstr>PowerPoint Presentation</vt:lpstr>
      <vt:lpstr>PowerPoint Presentation</vt:lpstr>
    </vt:vector>
  </TitlesOfParts>
  <Company>UAMS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Romano, Jean</dc:creator>
  <cp:lastModifiedBy>Romano, Jean</cp:lastModifiedBy>
  <cp:revision>63</cp:revision>
  <cp:lastPrinted>2019-09-19T19:29:47Z</cp:lastPrinted>
  <dcterms:created xsi:type="dcterms:W3CDTF">2019-01-02T16:19:08Z</dcterms:created>
  <dcterms:modified xsi:type="dcterms:W3CDTF">2019-09-19T19:52:54Z</dcterms:modified>
</cp:coreProperties>
</file>